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041F4BB-98BB-4125-B4E3-752BA7B63D08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CE3910-4588-4B53-BCE1-688FA22A38B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1F4BB-98BB-4125-B4E3-752BA7B63D08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E3910-4588-4B53-BCE1-688FA22A38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041F4BB-98BB-4125-B4E3-752BA7B63D08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3CE3910-4588-4B53-BCE1-688FA22A38B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1F4BB-98BB-4125-B4E3-752BA7B63D08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CE3910-4588-4B53-BCE1-688FA22A38B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1F4BB-98BB-4125-B4E3-752BA7B63D08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3CE3910-4588-4B53-BCE1-688FA22A38B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041F4BB-98BB-4125-B4E3-752BA7B63D08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3CE3910-4588-4B53-BCE1-688FA22A38B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041F4BB-98BB-4125-B4E3-752BA7B63D08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3CE3910-4588-4B53-BCE1-688FA22A38B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1F4BB-98BB-4125-B4E3-752BA7B63D08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CE3910-4588-4B53-BCE1-688FA22A38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1F4BB-98BB-4125-B4E3-752BA7B63D08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CE3910-4588-4B53-BCE1-688FA22A38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1F4BB-98BB-4125-B4E3-752BA7B63D08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CE3910-4588-4B53-BCE1-688FA22A38B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041F4BB-98BB-4125-B4E3-752BA7B63D08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3CE3910-4588-4B53-BCE1-688FA22A38B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041F4BB-98BB-4125-B4E3-752BA7B63D08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3CE3910-4588-4B53-BCE1-688FA22A38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sociometry.ru/ru/soconlineru.html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hyperlink" Target="https://ru.wikipedia.org/wiki/%D0%9C%D0%B5%D0%B6%D0%BB%D0%B8%D1%87%D0%BD%D0%BE%D1%81%D1%82%D0%BD%D1%8B%D0%B5_%D0%BE%D1%82%D0%BD%D0%BE%D1%88%D0%B5%D0%BD%D0%B8%D1%8F" TargetMode="External"/><Relationship Id="rId7" Type="http://schemas.openxmlformats.org/officeDocument/2006/relationships/hyperlink" Target="https://ru.wikipedia.org/wiki/%D0%9A%D0%BE%D0%BD%D1%84%D0%B5%D1%81%D1%81%D0%B8%D1%8F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ru.wikipedia.org/wiki/%D0%9D%D0%B0%D1%86%D0%B8%D0%BE%D0%BD%D0%B0%D0%BB%D1%8C%D0%BD%D0%BE%D1%81%D1%82%D1%8C" TargetMode="External"/><Relationship Id="rId5" Type="http://schemas.openxmlformats.org/officeDocument/2006/relationships/hyperlink" Target="https://ru.wikipedia.org/wiki/%D0%9F%D0%B5%D1%80%D0%B2%D0%B0%D1%8F_%D0%BC%D0%B8%D1%80%D0%BE%D0%B2%D0%B0%D1%8F_%D0%B2%D0%BE%D0%B9%D0%BD%D0%B0" TargetMode="External"/><Relationship Id="rId4" Type="http://schemas.openxmlformats.org/officeDocument/2006/relationships/hyperlink" Target="https://ru.wikipedia.org/wiki/%D0%AF%D0%BA%D0%BE%D0%B1_%D0%9C%D0%BE%D1%80%D0%B5%D0%BD%D0%B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n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0447" y="332656"/>
            <a:ext cx="6213553" cy="39604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05064"/>
            <a:ext cx="8587680" cy="1862336"/>
          </a:xfrm>
        </p:spPr>
        <p:txBody>
          <a:bodyPr>
            <a:noAutofit/>
          </a:bodyPr>
          <a:lstStyle/>
          <a:p>
            <a:r>
              <a:rPr lang="ru-RU" sz="5400" dirty="0" smtClean="0">
                <a:latin typeface="Franklin Gothic Book" pitchFamily="34" charset="0"/>
              </a:rPr>
              <a:t>ЕДИНАЯ МЕТОДИКА  исследования </a:t>
            </a:r>
            <a:r>
              <a:rPr lang="ru-RU" sz="5400" u="sng" dirty="0" smtClean="0">
                <a:latin typeface="Franklin Gothic Book" pitchFamily="34" charset="0"/>
              </a:rPr>
              <a:t>социометрического статуса</a:t>
            </a:r>
            <a:endParaRPr lang="ru-RU" sz="5400" u="sng" dirty="0">
              <a:latin typeface="Franklin Gothic Boo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Подготовила: педагог-психолог Гродненского районного СПЦ </a:t>
            </a:r>
            <a:r>
              <a:rPr lang="ru-RU" b="1" dirty="0" smtClean="0"/>
              <a:t>Филимонова Оксана Игоревна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332656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Государственное учреждение образования </a:t>
            </a:r>
          </a:p>
          <a:p>
            <a:pPr algn="ctr"/>
            <a:r>
              <a:rPr lang="ru-RU" sz="1200" dirty="0" smtClean="0"/>
              <a:t>«Гродненский районный социально-педагогический центр»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ССЫЛКА: </a:t>
            </a:r>
            <a:r>
              <a:rPr lang="en-US" sz="4000" dirty="0" smtClean="0">
                <a:hlinkClick r:id="rId2"/>
              </a:rPr>
              <a:t>http://</a:t>
            </a:r>
            <a:r>
              <a:rPr lang="en-US" sz="4000" dirty="0" smtClean="0">
                <a:hlinkClick r:id="rId2"/>
              </a:rPr>
              <a:t>www.sociometry.ru/ru/soconlineru.html</a:t>
            </a:r>
            <a:endParaRPr lang="ru-RU" sz="40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ONLINE</a:t>
            </a:r>
            <a:r>
              <a:rPr lang="ru-RU" sz="6600" b="1" dirty="0" smtClean="0">
                <a:solidFill>
                  <a:srgbClr val="FF0000"/>
                </a:solidFill>
              </a:rPr>
              <a:t>-ОБРАБОТКА</a:t>
            </a:r>
            <a:endParaRPr lang="ru-RU" sz="66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АПОП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4365104"/>
            <a:ext cx="4723615" cy="22434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ONLINE</a:t>
            </a:r>
            <a:r>
              <a:rPr lang="ru-RU" b="1" dirty="0" smtClean="0">
                <a:solidFill>
                  <a:srgbClr val="FF0000"/>
                </a:solidFill>
              </a:rPr>
              <a:t>-ОБРАБОТКА </a:t>
            </a:r>
            <a:r>
              <a:rPr lang="ru-RU" b="1" dirty="0" smtClean="0">
                <a:solidFill>
                  <a:srgbClr val="00B0F0"/>
                </a:solidFill>
              </a:rPr>
              <a:t>(ШАГ 1)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Содержимое 3" descr="АПОЧПАЧЧОРПО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28800"/>
            <a:ext cx="9144000" cy="49685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ONLINE</a:t>
            </a:r>
            <a:r>
              <a:rPr lang="ru-RU" b="1" dirty="0" smtClean="0">
                <a:solidFill>
                  <a:srgbClr val="FF0000"/>
                </a:solidFill>
              </a:rPr>
              <a:t>-ОБРАБОТКА </a:t>
            </a:r>
            <a:r>
              <a:rPr lang="ru-RU" b="1" dirty="0" smtClean="0">
                <a:solidFill>
                  <a:srgbClr val="00B0F0"/>
                </a:solidFill>
              </a:rPr>
              <a:t>(ШАГ </a:t>
            </a:r>
            <a:r>
              <a:rPr lang="ru-RU" b="1" dirty="0" smtClean="0">
                <a:solidFill>
                  <a:srgbClr val="00B0F0"/>
                </a:solidFill>
              </a:rPr>
              <a:t>1.1)</a:t>
            </a:r>
            <a:endParaRPr lang="ru-RU" dirty="0"/>
          </a:p>
        </p:txBody>
      </p:sp>
      <p:pic>
        <p:nvPicPr>
          <p:cNvPr id="4" name="Содержимое 3" descr="Безымянный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r="3769"/>
          <a:stretch>
            <a:fillRect/>
          </a:stretch>
        </p:blipFill>
        <p:spPr>
          <a:xfrm>
            <a:off x="-1" y="1556792"/>
            <a:ext cx="9144001" cy="4896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ONLINE</a:t>
            </a:r>
            <a:r>
              <a:rPr lang="ru-RU" b="1" dirty="0" smtClean="0">
                <a:solidFill>
                  <a:srgbClr val="FF0000"/>
                </a:solidFill>
              </a:rPr>
              <a:t>-ОБРАБОТКА </a:t>
            </a:r>
            <a:r>
              <a:rPr lang="ru-RU" b="1" dirty="0" smtClean="0">
                <a:solidFill>
                  <a:srgbClr val="00B0F0"/>
                </a:solidFill>
              </a:rPr>
              <a:t>(ШАГ 2</a:t>
            </a:r>
            <a:r>
              <a:rPr lang="ru-RU" b="1" dirty="0" smtClean="0">
                <a:solidFill>
                  <a:srgbClr val="00B0F0"/>
                </a:solidFill>
              </a:rPr>
              <a:t>)</a:t>
            </a:r>
            <a:endParaRPr lang="ru-RU" dirty="0"/>
          </a:p>
        </p:txBody>
      </p:sp>
      <p:pic>
        <p:nvPicPr>
          <p:cNvPr id="4" name="Содержимое 3" descr="аноро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r="19939"/>
          <a:stretch>
            <a:fillRect/>
          </a:stretch>
        </p:blipFill>
        <p:spPr>
          <a:xfrm>
            <a:off x="323528" y="1628800"/>
            <a:ext cx="8820472" cy="4896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ONLINE</a:t>
            </a:r>
            <a:r>
              <a:rPr lang="ru-RU" b="1" dirty="0" smtClean="0">
                <a:solidFill>
                  <a:srgbClr val="FF0000"/>
                </a:solidFill>
              </a:rPr>
              <a:t>-ОБРАБОТКА </a:t>
            </a:r>
            <a:r>
              <a:rPr lang="ru-RU" b="1" dirty="0" smtClean="0">
                <a:solidFill>
                  <a:srgbClr val="00B0F0"/>
                </a:solidFill>
              </a:rPr>
              <a:t>(ШАГ </a:t>
            </a:r>
            <a:r>
              <a:rPr lang="ru-RU" b="1" dirty="0" smtClean="0">
                <a:solidFill>
                  <a:srgbClr val="00B0F0"/>
                </a:solidFill>
              </a:rPr>
              <a:t>3)</a:t>
            </a:r>
            <a:endParaRPr lang="ru-RU" dirty="0"/>
          </a:p>
        </p:txBody>
      </p:sp>
      <p:pic>
        <p:nvPicPr>
          <p:cNvPr id="4" name="Содержимое 3" descr="шншвгнщ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r="3593"/>
          <a:stretch>
            <a:fillRect/>
          </a:stretch>
        </p:blipFill>
        <p:spPr>
          <a:xfrm>
            <a:off x="179511" y="1628800"/>
            <a:ext cx="8964489" cy="4896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ONLINE</a:t>
            </a:r>
            <a:r>
              <a:rPr lang="ru-RU" b="1" dirty="0" smtClean="0">
                <a:solidFill>
                  <a:srgbClr val="FF0000"/>
                </a:solidFill>
              </a:rPr>
              <a:t>-ОБРАБОТКА </a:t>
            </a:r>
            <a:r>
              <a:rPr lang="ru-RU" b="1" dirty="0" smtClean="0">
                <a:solidFill>
                  <a:srgbClr val="00B0F0"/>
                </a:solidFill>
              </a:rPr>
              <a:t>(ШАГ </a:t>
            </a:r>
            <a:r>
              <a:rPr lang="ru-RU" b="1" dirty="0" smtClean="0">
                <a:solidFill>
                  <a:srgbClr val="00B0F0"/>
                </a:solidFill>
              </a:rPr>
              <a:t>4)</a:t>
            </a:r>
            <a:endParaRPr lang="ru-RU" dirty="0"/>
          </a:p>
        </p:txBody>
      </p:sp>
      <p:pic>
        <p:nvPicPr>
          <p:cNvPr id="4" name="Содержимое 3" descr="ордо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1" y="2204864"/>
            <a:ext cx="8983323" cy="28803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ONLINE</a:t>
            </a:r>
            <a:r>
              <a:rPr lang="ru-RU" b="1" dirty="0" smtClean="0">
                <a:solidFill>
                  <a:srgbClr val="FF0000"/>
                </a:solidFill>
              </a:rPr>
              <a:t>-ОБРАБОТКА </a:t>
            </a:r>
            <a:r>
              <a:rPr lang="ru-RU" b="1" dirty="0" smtClean="0">
                <a:solidFill>
                  <a:srgbClr val="00B0F0"/>
                </a:solidFill>
              </a:rPr>
              <a:t>(ШАГ </a:t>
            </a:r>
            <a:r>
              <a:rPr lang="ru-RU" b="1" dirty="0" smtClean="0">
                <a:solidFill>
                  <a:srgbClr val="00B0F0"/>
                </a:solidFill>
              </a:rPr>
              <a:t>5)</a:t>
            </a:r>
            <a:endParaRPr lang="ru-RU" dirty="0"/>
          </a:p>
        </p:txBody>
      </p:sp>
      <p:pic>
        <p:nvPicPr>
          <p:cNvPr id="5" name="Содержимое 4" descr="аопоноа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t="8571" r="1936"/>
          <a:stretch>
            <a:fillRect/>
          </a:stretch>
        </p:blipFill>
        <p:spPr>
          <a:xfrm>
            <a:off x="1" y="1988840"/>
            <a:ext cx="9143999" cy="410445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evreiskaya_lav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221088"/>
            <a:ext cx="2144013" cy="20162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Социометрия -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Franklin Gothic Book" pitchFamily="34" charset="0"/>
              </a:rPr>
              <a:t>теория измерения 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Book" pitchFamily="34" charset="0"/>
                <a:hlinkClick r:id="rId3" tooltip="Межличностные отношения"/>
              </a:rPr>
              <a:t>межличностных отношений</a:t>
            </a:r>
            <a:r>
              <a:rPr lang="ru-RU" sz="2400" dirty="0" smtClean="0">
                <a:solidFill>
                  <a:schemeClr val="tx1"/>
                </a:solidFill>
                <a:latin typeface="Franklin Gothic Book" pitchFamily="34" charset="0"/>
              </a:rPr>
              <a:t>, автором которой является американский психиатр и социальный психолог </a:t>
            </a:r>
            <a:r>
              <a:rPr lang="ru-RU" sz="2400" dirty="0" smtClean="0">
                <a:solidFill>
                  <a:schemeClr val="tx1"/>
                </a:solidFill>
                <a:latin typeface="Franklin Gothic Book" pitchFamily="34" charset="0"/>
                <a:hlinkClick r:id="rId4" tooltip="Якоб Морено"/>
              </a:rPr>
              <a:t>Дж. Морено</a:t>
            </a:r>
            <a:r>
              <a:rPr lang="ru-RU" sz="2400" dirty="0" smtClean="0">
                <a:solidFill>
                  <a:schemeClr val="tx1"/>
                </a:solidFill>
                <a:latin typeface="Franklin Gothic Book" pitchFamily="34" charset="0"/>
              </a:rPr>
              <a:t>. </a:t>
            </a:r>
            <a:endParaRPr lang="ru-RU" sz="2400" dirty="0" smtClean="0">
              <a:solidFill>
                <a:schemeClr val="tx1"/>
              </a:solidFill>
              <a:latin typeface="Franklin Gothic Book" pitchFamily="34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Работая в австрийском лагере для беженцев во время 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5" tooltip="Первая мировая война"/>
              </a:rPr>
              <a:t>Первой мировой войны</a:t>
            </a:r>
            <a:r>
              <a:rPr lang="ru-RU" sz="2400" dirty="0" smtClean="0">
                <a:solidFill>
                  <a:schemeClr val="tx1"/>
                </a:solidFill>
              </a:rPr>
              <a:t>, он обратил внимание, что можно улучшить условия жизни переселенцев, если, при размещении людей по баракам, учитывать их </a:t>
            </a:r>
            <a:r>
              <a:rPr lang="ru-RU" sz="2400" dirty="0" smtClean="0">
                <a:solidFill>
                  <a:schemeClr val="tx1"/>
                </a:solidFill>
                <a:hlinkClick r:id="rId6" tooltip="Национальность"/>
              </a:rPr>
              <a:t>национальность</a:t>
            </a:r>
            <a:r>
              <a:rPr lang="ru-RU" sz="2400" dirty="0" smtClean="0">
                <a:solidFill>
                  <a:schemeClr val="tx1"/>
                </a:solidFill>
              </a:rPr>
              <a:t>, </a:t>
            </a:r>
            <a:r>
              <a:rPr lang="ru-RU" sz="2400" dirty="0" smtClean="0">
                <a:solidFill>
                  <a:schemeClr val="tx1"/>
                </a:solidFill>
                <a:hlinkClick r:id="rId7" tooltip="Конфессия"/>
              </a:rPr>
              <a:t>веру</a:t>
            </a:r>
            <a:r>
              <a:rPr lang="ru-RU" sz="2400" dirty="0" smtClean="0">
                <a:solidFill>
                  <a:schemeClr val="tx1"/>
                </a:solidFill>
              </a:rPr>
              <a:t> и политические взгляды. Он даже написал соответствующее письмо министру внутренних дел, в котором назвал свой подход </a:t>
            </a:r>
            <a:r>
              <a:rPr lang="ru-RU" sz="3900" b="1" u="sng" dirty="0" smtClean="0">
                <a:solidFill>
                  <a:schemeClr val="accent1">
                    <a:lumMod val="50000"/>
                  </a:schemeClr>
                </a:solidFill>
              </a:rPr>
              <a:t>социометрией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Рисунок 6" descr="250px-Jacob_L._Moreno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39552" y="1628800"/>
            <a:ext cx="1800200" cy="2246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71013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а)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измерение степени 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сплоченности-разобщенности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в группе;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б)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выявление «социометрических позиций», т. е. соотносительного авторитета членов группы по признакам 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симпатии-антипатии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где на крайних полюсах оказываются «лидер» группы и «отвергнутый»;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в)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обнаружение внутригрупповых подсистем, сплоченных образований, во главе которых могут быть свои неформальные лидеры.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71600" y="0"/>
            <a:ext cx="7620000" cy="213285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Franklin Gothic Book" pitchFamily="34" charset="0"/>
              </a:rPr>
              <a:t>Социометрическая процедура может </a:t>
            </a:r>
            <a:r>
              <a:rPr lang="ru-RU" sz="3200" b="1" dirty="0" smtClean="0">
                <a:solidFill>
                  <a:srgbClr val="FF0000"/>
                </a:solidFill>
                <a:latin typeface="Franklin Gothic Book" pitchFamily="34" charset="0"/>
              </a:rPr>
              <a:t>быть направлена на:</a:t>
            </a:r>
            <a:endParaRPr lang="ru-RU" sz="3200" b="1" dirty="0">
              <a:solidFill>
                <a:srgbClr val="FF0000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64096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 smtClean="0">
                <a:solidFill>
                  <a:srgbClr val="FF0000"/>
                </a:solidFill>
              </a:rPr>
              <a:t>СОЦИОМЕТРИЧЕСКАЯ ПРОЦЕДУРА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071681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Выбранные вопросы социометрии заносятся </a:t>
            </a:r>
            <a:r>
              <a:rPr lang="ru-RU" dirty="0" smtClean="0"/>
              <a:t>на специальную карточку или предлагаются в устном виде по типу интервью. </a:t>
            </a:r>
            <a:endParaRPr lang="ru-RU" dirty="0" smtClean="0"/>
          </a:p>
          <a:p>
            <a:r>
              <a:rPr lang="ru-RU" dirty="0" smtClean="0"/>
              <a:t>Каждый </a:t>
            </a:r>
            <a:r>
              <a:rPr lang="ru-RU" dirty="0" smtClean="0"/>
              <a:t>член группы обязан отвечать на них, выбирая тех или иных членов группы в зависимости от большей или меньшей склонности, предпочтительности их по сравнению с другими, симпатий или, наоборот, антипатий, доверия или недоверия и т. д.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359713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Членам группы предлагается </a:t>
            </a:r>
            <a:r>
              <a:rPr lang="ru-RU" dirty="0" smtClean="0"/>
              <a:t>ответить на вопросы, которые дают возможность обнаружить их симпатии и антипатии 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Далее необходимо зачитать </a:t>
            </a:r>
            <a:r>
              <a:rPr lang="ru-RU" dirty="0" smtClean="0"/>
              <a:t>два вопроса: а) и б) и </a:t>
            </a:r>
            <a:r>
              <a:rPr lang="ru-RU" dirty="0" smtClean="0"/>
              <a:t>дать такую </a:t>
            </a:r>
            <a:r>
              <a:rPr lang="ru-RU" dirty="0" smtClean="0"/>
              <a:t>инструкцию: «Напишите на бумажках под цифрой 1 фамилию члена группы, которого Вы выбрали бы в первую очередь, под цифрой 2 — кого бы Вы выбрали, если бы не было первого, под цифрой 3 — кого бы Вы выбрали, если бы не было первого и второй». 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602128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С целью подтверждения достоверности ответов исследование может проводиться в группе несколько раз. Для повторного исследования берутся другие вопросы.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+mn-lt"/>
              </a:rPr>
              <a:t>ПРИМЕРЫ ВОПРОСОВ</a:t>
            </a:r>
            <a:endParaRPr lang="ru-RU" sz="5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415895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1. а) кого с своих товарищей из группы Вы попросили бы в случае необходимости предоставить помощь в подготовке к занятиям (в первую, вторую, третью очередь)?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б) кого из своих товарищей из группы Вы не хотели бы просить в случае необходимости предоставлять Вам помощь в подготовке к занятиям?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2. а) с кем Вы поехали бы в продолжительную </a:t>
            </a:r>
            <a:r>
              <a:rPr lang="ru-RU" dirty="0" smtClean="0">
                <a:solidFill>
                  <a:schemeClr val="tx1"/>
                </a:solidFill>
              </a:rPr>
              <a:t>экскурсионную поездку?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б) Кого из членов своей группы Вы не взяли бы в экскурсионную поездку</a:t>
            </a:r>
            <a:r>
              <a:rPr lang="ru-RU" dirty="0" smtClean="0">
                <a:solidFill>
                  <a:schemeClr val="tx1"/>
                </a:solidFill>
              </a:rPr>
              <a:t>?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3. а) кто из членов группы лучше исполнит функции лидера (</a:t>
            </a:r>
            <a:r>
              <a:rPr lang="ru-RU" dirty="0" smtClean="0">
                <a:solidFill>
                  <a:schemeClr val="tx1"/>
                </a:solidFill>
              </a:rPr>
              <a:t>старосты)?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б) кому из членов группы тяжело будет исполнять обязанности лидера?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415895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1. а) К кому в своей группе Вы обратились бы за советом в трудной жизненной ситуации?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б) с кем из группы Вам не хотелось бы ни о чем советоваться?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2. а) если бы все члены Вашей группы жили в общежитии, с кем из них Вам хотелось бы поселиться в одной комнате?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б) если бы всю Вашу группу переформировали, кого из ее членов Вы не хотели бы оставить в своей группе?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3. а) кого из группы Вы пригласили бы на день рождения?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б) кого из группы Вы не хотели бы видеть на своем дне рождения?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Для изучения групповых отношений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b="0" i="1" dirty="0" smtClean="0"/>
              <a:t> </a:t>
            </a:r>
            <a:r>
              <a:rPr lang="ru-RU" dirty="0" smtClean="0"/>
              <a:t>Для </a:t>
            </a:r>
            <a:r>
              <a:rPr lang="ru-RU" dirty="0" smtClean="0"/>
              <a:t>изученным личных отношений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ВЕЛИЧИНЫ ОГРАНИЧЕНИЯ СОЦИОМЕТРИЧЕСКИХ ВЫБОРОВ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23528" y="1752600"/>
            <a:ext cx="1886272" cy="43434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Социометрическое </a:t>
            </a:r>
            <a:r>
              <a:rPr lang="ru-RU" dirty="0" smtClean="0"/>
              <a:t>ограничение заставляет испытуемых более внимательно относиться к своим ответам, выбирать для ответа только тех членов группы, которые действительно соответствуют предлагаемым ролям партнера, лидера или товарища по совместной </a:t>
            </a:r>
            <a:r>
              <a:rPr lang="ru-RU" dirty="0" smtClean="0"/>
              <a:t>деятельности</a:t>
            </a:r>
            <a:endParaRPr lang="ru-RU" dirty="0"/>
          </a:p>
        </p:txBody>
      </p:sp>
      <p:pic>
        <p:nvPicPr>
          <p:cNvPr id="5" name="Содержимое 4" descr="Снимок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12578" y="1700808"/>
            <a:ext cx="6607894" cy="44644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ОБРАБОТКА ДАННЫХ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Вначале следует построить простейшую </a:t>
            </a:r>
            <a:r>
              <a:rPr lang="ru-RU" dirty="0" err="1" smtClean="0">
                <a:solidFill>
                  <a:schemeClr val="tx1"/>
                </a:solidFill>
              </a:rPr>
              <a:t>социоматрицу</a:t>
            </a:r>
            <a:r>
              <a:rPr lang="ru-RU" dirty="0" smtClean="0">
                <a:solidFill>
                  <a:schemeClr val="tx1"/>
                </a:solidFill>
              </a:rPr>
              <a:t>. 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Результаты выборов разносятся по матрице с помощью условных обозначений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По вертикали записываются за номерами фамилии всех членов группы, которая изучается; по горизонтали — только их номер. На соответствующих пересечениях цифрами +1, +2, +3 обозначают тех, кого выбрал каждый испытуемый в первую, вторую, третью очередь, цифрами -1, -2, -3 — тех, кого подопытный не избирает в первую, вторую и третью очередь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Взаимный положительный или отрицательный выбор обводится в таблице (независимо от очередности выбора). После того, как положительные и отрицательные выборы будут занесены в таблицу, надо подсчитать по вертикали алгебраическую сумму всех полученных каждым членом группы выборов (сумма выборов). Потом надо подсчитать сумму баллов для каждого члена группы, учитывая при этом, что выбор в первую очередь равняется +3 баллам (-3), во вторую — +2 (-2), в третью — +1(-1). После этого подсчитывается общая алгебраическая сумма, которая и определяет статус в группе.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ОБРАБОТКА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Анализ </a:t>
            </a:r>
            <a:r>
              <a:rPr lang="ru-RU" sz="1800" dirty="0" err="1" smtClean="0">
                <a:solidFill>
                  <a:schemeClr val="tx1"/>
                </a:solidFill>
              </a:rPr>
              <a:t>социоматрицы</a:t>
            </a:r>
            <a:r>
              <a:rPr lang="ru-RU" sz="1800" dirty="0" smtClean="0">
                <a:solidFill>
                  <a:schemeClr val="tx1"/>
                </a:solidFill>
              </a:rPr>
              <a:t> по каждому критерию дает достаточно наглядную картину взаимоотношений в группе. Могут быть построены суммарные </a:t>
            </a:r>
            <a:r>
              <a:rPr lang="ru-RU" sz="1800" dirty="0" err="1" smtClean="0">
                <a:solidFill>
                  <a:schemeClr val="tx1"/>
                </a:solidFill>
              </a:rPr>
              <a:t>социоматрицы</a:t>
            </a:r>
            <a:r>
              <a:rPr lang="ru-RU" sz="1800" dirty="0" smtClean="0">
                <a:solidFill>
                  <a:schemeClr val="tx1"/>
                </a:solidFill>
              </a:rPr>
              <a:t>, дающие картину выборов по нескольким критериям, а также </a:t>
            </a:r>
            <a:r>
              <a:rPr lang="ru-RU" sz="1800" dirty="0" err="1" smtClean="0">
                <a:solidFill>
                  <a:schemeClr val="tx1"/>
                </a:solidFill>
              </a:rPr>
              <a:t>социоматрицы</a:t>
            </a:r>
            <a:r>
              <a:rPr lang="ru-RU" sz="1800" dirty="0" smtClean="0">
                <a:solidFill>
                  <a:schemeClr val="tx1"/>
                </a:solidFill>
              </a:rPr>
              <a:t> по данным </a:t>
            </a:r>
            <a:r>
              <a:rPr lang="ru-RU" sz="1800" dirty="0" smtClean="0">
                <a:solidFill>
                  <a:schemeClr val="tx1"/>
                </a:solidFill>
              </a:rPr>
              <a:t>межгрупповых </a:t>
            </a:r>
            <a:r>
              <a:rPr lang="ru-RU" sz="1800" dirty="0" smtClean="0">
                <a:solidFill>
                  <a:schemeClr val="tx1"/>
                </a:solidFill>
              </a:rPr>
              <a:t>выборов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endParaRPr lang="ru-RU" sz="1800" dirty="0" smtClean="0">
              <a:solidFill>
                <a:schemeClr val="tx1"/>
              </a:solidFill>
            </a:endParaRPr>
          </a:p>
          <a:p>
            <a:endParaRPr lang="ru-RU" sz="1800" dirty="0" smtClean="0">
              <a:solidFill>
                <a:schemeClr val="tx1"/>
              </a:solidFill>
            </a:endParaRPr>
          </a:p>
          <a:p>
            <a:endParaRPr lang="ru-RU" sz="1800" dirty="0" smtClean="0">
              <a:solidFill>
                <a:schemeClr val="tx1"/>
              </a:solidFill>
            </a:endParaRPr>
          </a:p>
          <a:p>
            <a:endParaRPr lang="ru-RU" sz="1800" dirty="0" smtClean="0">
              <a:solidFill>
                <a:schemeClr val="tx1"/>
              </a:solidFill>
            </a:endParaRPr>
          </a:p>
          <a:p>
            <a:endParaRPr lang="ru-RU" sz="1800" dirty="0" smtClean="0">
              <a:solidFill>
                <a:schemeClr val="tx1"/>
              </a:solidFill>
            </a:endParaRPr>
          </a:p>
          <a:p>
            <a:endParaRPr lang="ru-RU" sz="1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chemeClr val="bg1"/>
                </a:solidFill>
              </a:rPr>
              <a:t>Примечание: + положительный выбор; </a:t>
            </a:r>
            <a:endParaRPr lang="ru-RU" sz="1800" b="1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chemeClr val="bg1"/>
                </a:solidFill>
              </a:rPr>
              <a:t>- </a:t>
            </a:r>
            <a:r>
              <a:rPr lang="ru-RU" sz="1800" b="1" dirty="0" smtClean="0">
                <a:solidFill>
                  <a:schemeClr val="bg1"/>
                </a:solidFill>
              </a:rPr>
              <a:t>отрицательный выбор.</a:t>
            </a:r>
            <a:endParaRPr lang="ru-RU" sz="18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ырнува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2852936"/>
            <a:ext cx="3697387" cy="35193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СОЦИОГРАММА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>
              <a:spcBef>
                <a:spcPts val="0"/>
              </a:spcBef>
            </a:pPr>
            <a:r>
              <a:rPr lang="ru-RU" sz="1600" dirty="0" err="1" smtClean="0">
                <a:solidFill>
                  <a:schemeClr val="bg1"/>
                </a:solidFill>
              </a:rPr>
              <a:t>Социограмма</a:t>
            </a:r>
            <a:r>
              <a:rPr lang="ru-RU" sz="1600" dirty="0" smtClean="0">
                <a:solidFill>
                  <a:schemeClr val="tx1"/>
                </a:solidFill>
              </a:rPr>
              <a:t> — графическое изображение реакции испытуемых друг на друга при ответах </a:t>
            </a:r>
            <a:r>
              <a:rPr lang="ru-RU" sz="1600" dirty="0" smtClean="0">
                <a:solidFill>
                  <a:schemeClr val="tx1"/>
                </a:solidFill>
              </a:rPr>
              <a:t>на социометрический критерий</a:t>
            </a:r>
            <a:r>
              <a:rPr lang="ru-RU" sz="1600" i="1" dirty="0" smtClean="0">
                <a:solidFill>
                  <a:schemeClr val="tx1"/>
                </a:solidFill>
              </a:rPr>
              <a:t>.</a:t>
            </a:r>
          </a:p>
          <a:p>
            <a:pPr marL="0">
              <a:spcBef>
                <a:spcPts val="0"/>
              </a:spcBef>
            </a:pPr>
            <a:endParaRPr lang="ru-RU" sz="1600" i="1" dirty="0" smtClean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</a:pPr>
            <a:r>
              <a:rPr lang="ru-RU" sz="1900" dirty="0" smtClean="0">
                <a:solidFill>
                  <a:schemeClr val="tx1"/>
                </a:solidFill>
              </a:rPr>
              <a:t>  </a:t>
            </a:r>
            <a:r>
              <a:rPr lang="ru-RU" sz="1900" dirty="0" smtClean="0">
                <a:solidFill>
                  <a:schemeClr val="bg1"/>
                </a:solidFill>
              </a:rPr>
              <a:t>——&gt;</a:t>
            </a:r>
            <a:r>
              <a:rPr lang="ru-RU" sz="1900" dirty="0" smtClean="0">
                <a:solidFill>
                  <a:schemeClr val="tx1"/>
                </a:solidFill>
              </a:rPr>
              <a:t> позитивный односторонний выбор, </a:t>
            </a:r>
            <a:br>
              <a:rPr lang="ru-RU" sz="1900" dirty="0" smtClean="0">
                <a:solidFill>
                  <a:schemeClr val="tx1"/>
                </a:solidFill>
              </a:rPr>
            </a:br>
            <a:r>
              <a:rPr lang="ru-RU" sz="1900" dirty="0" smtClean="0">
                <a:solidFill>
                  <a:schemeClr val="bg1"/>
                </a:solidFill>
              </a:rPr>
              <a:t>&lt;——&gt;</a:t>
            </a:r>
            <a:r>
              <a:rPr lang="ru-RU" sz="1900" dirty="0" smtClean="0">
                <a:solidFill>
                  <a:schemeClr val="tx1"/>
                </a:solidFill>
              </a:rPr>
              <a:t> позитивный обоюдный выбор, </a:t>
            </a:r>
            <a:br>
              <a:rPr lang="ru-RU" sz="1900" dirty="0" smtClean="0">
                <a:solidFill>
                  <a:schemeClr val="tx1"/>
                </a:solidFill>
              </a:rPr>
            </a:br>
            <a:r>
              <a:rPr lang="ru-RU" sz="1900" dirty="0" smtClean="0">
                <a:solidFill>
                  <a:schemeClr val="bg1"/>
                </a:solidFill>
              </a:rPr>
              <a:t> ------&gt; </a:t>
            </a:r>
            <a:r>
              <a:rPr lang="ru-RU" sz="1900" dirty="0" smtClean="0">
                <a:solidFill>
                  <a:schemeClr val="tx1"/>
                </a:solidFill>
              </a:rPr>
              <a:t>негативный односторонний выбор,</a:t>
            </a:r>
            <a:br>
              <a:rPr lang="ru-RU" sz="1900" dirty="0" smtClean="0">
                <a:solidFill>
                  <a:schemeClr val="tx1"/>
                </a:solidFill>
              </a:rPr>
            </a:br>
            <a:r>
              <a:rPr lang="ru-RU" sz="1900" dirty="0" smtClean="0">
                <a:solidFill>
                  <a:schemeClr val="bg1"/>
                </a:solidFill>
              </a:rPr>
              <a:t>&lt;------&gt;</a:t>
            </a:r>
            <a:r>
              <a:rPr lang="ru-RU" sz="1900" dirty="0" smtClean="0">
                <a:solidFill>
                  <a:schemeClr val="tx1"/>
                </a:solidFill>
              </a:rPr>
              <a:t> негативный обоюдный выбор.</a:t>
            </a:r>
            <a:endParaRPr lang="ru-RU" sz="1900" dirty="0">
              <a:solidFill>
                <a:schemeClr val="tx1"/>
              </a:solidFill>
            </a:endParaRPr>
          </a:p>
        </p:txBody>
      </p:sp>
      <p:pic>
        <p:nvPicPr>
          <p:cNvPr id="5" name="Содержимое 4" descr="мрпр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1999" y="1844824"/>
            <a:ext cx="4370121" cy="4301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121</TotalTime>
  <Words>580</Words>
  <Application>Microsoft Office PowerPoint</Application>
  <PresentationFormat>Экран (4:3)</PresentationFormat>
  <Paragraphs>59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Обычная</vt:lpstr>
      <vt:lpstr>ЕДИНАЯ МЕТОДИКА  исследования социометрического статуса</vt:lpstr>
      <vt:lpstr>Социометрия - </vt:lpstr>
      <vt:lpstr>Социометрическая процедура может быть направлена на:</vt:lpstr>
      <vt:lpstr>СОЦИОМЕТРИЧЕСКАЯ ПРОЦЕДУРА</vt:lpstr>
      <vt:lpstr>ПРИМЕРЫ ВОПРОСОВ</vt:lpstr>
      <vt:lpstr>ВЕЛИЧИНЫ ОГРАНИЧЕНИЯ СОЦИОМЕТРИЧЕСКИХ ВЫБОРОВ</vt:lpstr>
      <vt:lpstr>ОБРАБОТКА ДАННЫХ</vt:lpstr>
      <vt:lpstr>ОБРАБОТКА ДАННЫХ</vt:lpstr>
      <vt:lpstr>СОЦИОГРАММА</vt:lpstr>
      <vt:lpstr>ONLINE-ОБРАБОТКА</vt:lpstr>
      <vt:lpstr>ONLINE-ОБРАБОТКА (ШАГ 1)</vt:lpstr>
      <vt:lpstr>ONLINE-ОБРАБОТКА (ШАГ 1.1)</vt:lpstr>
      <vt:lpstr>ONLINE-ОБРАБОТКА (ШАГ 2)</vt:lpstr>
      <vt:lpstr>ONLINE-ОБРАБОТКА (ШАГ 3)</vt:lpstr>
      <vt:lpstr>ONLINE-ОБРАБОТКА (ШАГ 4)</vt:lpstr>
      <vt:lpstr>ONLINE-ОБРАБОТКА (ШАГ 5)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ЕДИНАЯ МЕТОДИКА  исследования социометрического статуса</dc:title>
  <dc:creator>Администратор</dc:creator>
  <cp:lastModifiedBy>Администратор</cp:lastModifiedBy>
  <cp:revision>13</cp:revision>
  <dcterms:created xsi:type="dcterms:W3CDTF">2018-11-20T08:25:38Z</dcterms:created>
  <dcterms:modified xsi:type="dcterms:W3CDTF">2018-11-20T10:27:20Z</dcterms:modified>
</cp:coreProperties>
</file>