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CFE"/>
    <a:srgbClr val="DBF6FE"/>
    <a:srgbClr val="6B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 snapToGrid="0">
      <p:cViewPr varScale="1">
        <p:scale>
          <a:sx n="74" d="100"/>
          <a:sy n="74" d="100"/>
        </p:scale>
        <p:origin x="1133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1887A-56C0-46D3-AE83-164B7593A28B}" type="datetimeFigureOut">
              <a:rPr lang="ru-RU" smtClean="0"/>
              <a:pPr/>
              <a:t>пт 11.03.22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7CA7D-EC86-4B57-8248-835EC316E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233488"/>
            <a:ext cx="8001000" cy="2387600"/>
          </a:xfrm>
        </p:spPr>
        <p:txBody>
          <a:bodyPr>
            <a:noAutofit/>
          </a:bodyPr>
          <a:lstStyle/>
          <a:p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C56859-D0BC-461E-9C3C-7609711FB8F4}"/>
              </a:ext>
            </a:extLst>
          </p:cNvPr>
          <p:cNvSpPr txBox="1"/>
          <p:nvPr/>
        </p:nvSpPr>
        <p:spPr>
          <a:xfrm>
            <a:off x="1465119" y="-356651"/>
            <a:ext cx="712816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pPr algn="just"/>
            <a:endParaRPr lang="ru-RU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pPr algn="ctr"/>
            <a:endParaRPr lang="ru-RU" b="1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pPr algn="ctr"/>
            <a:endParaRPr lang="ru-RU" b="1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pPr algn="ctr"/>
            <a:endParaRPr lang="ru-RU" b="1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pPr algn="ctr"/>
            <a:r>
              <a:rPr lang="ru-RU" b="1" dirty="0">
                <a:solidFill>
                  <a:srgbClr val="444444"/>
                </a:solidFill>
                <a:latin typeface="Open Sans" panose="020B0606030504020204" pitchFamily="34" charset="0"/>
              </a:rPr>
              <a:t>Т</a:t>
            </a:r>
            <a:r>
              <a:rPr lang="ru-RU" b="1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ревожный ребенок. Рекомендации родителям</a:t>
            </a:r>
          </a:p>
          <a:p>
            <a:pPr algn="just"/>
            <a:br>
              <a:rPr lang="ru-RU" dirty="0"/>
            </a:br>
            <a:r>
              <a:rPr lang="ru-RU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В настоящее время увеличилось число тревожных детей, отличающихся повышенным беспокойством, неуверенностью, эмоциональной неустойчивостью. </a:t>
            </a:r>
          </a:p>
          <a:p>
            <a:pPr algn="just"/>
            <a:br>
              <a:rPr lang="ru-RU" dirty="0"/>
            </a:br>
            <a:r>
              <a:rPr lang="ru-RU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Тревожность - это личностная особенность, состоящая в особо лёгком возникновении состояния тревоги. Тревога же проявляется как ощущение угрозы, ожидание неопределенной опасности. Уровень тревоги повышается в состоянии стресса, т.е. нагрузки из-за необходимости приспособле­ния к неблагоприятным или резко меняющимся условиям. В этом случае тревога играет положительную роль: она мобилизует психологические резервы для преодоления стресса.</a:t>
            </a: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2EA24-8EB2-44F7-B423-C97DDD6732FF}"/>
              </a:ext>
            </a:extLst>
          </p:cNvPr>
          <p:cNvSpPr txBox="1"/>
          <p:nvPr/>
        </p:nvSpPr>
        <p:spPr>
          <a:xfrm>
            <a:off x="997526" y="1402773"/>
            <a:ext cx="759575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Критерии определения тревожности у ребенка: </a:t>
            </a: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Постоянное беспокойство. </a:t>
            </a: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Трудность, иногда невозможность сконцентрироваться на чём либо. </a:t>
            </a: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Мышечное напряжение (напр. в области лица, шеи). Раздражительность. </a:t>
            </a: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Нарушение сна.</a:t>
            </a:r>
          </a:p>
          <a:p>
            <a:pPr algn="just"/>
            <a:br>
              <a:rPr lang="ru-RU" dirty="0"/>
            </a:br>
            <a:r>
              <a:rPr lang="ru-RU" b="1" dirty="0">
                <a:solidFill>
                  <a:srgbClr val="444444"/>
                </a:solidFill>
                <a:latin typeface="Open Sans" panose="020B0606030504020204" pitchFamily="34" charset="0"/>
              </a:rPr>
              <a:t>Что родители могут сделать для того, чтобы уменьшить высокую тревожность ребенка?</a:t>
            </a: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Избегайте состязаний и каких-либо видов работ</a:t>
            </a:r>
            <a:r>
              <a:rPr lang="ru-RU" dirty="0">
                <a:solidFill>
                  <a:srgbClr val="444444"/>
                </a:solidFill>
                <a:latin typeface="Open Sans" panose="020B0606030504020204" pitchFamily="34" charset="0"/>
              </a:rPr>
              <a:t> на </a:t>
            </a:r>
            <a:r>
              <a:rPr lang="ru-RU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скорость. Не сравнивайте ребёнка с окружающими. Доверяйте ребёнку, будьте с ним честными и принимайте его таким, какой он есть. Чаще используйте телесный контакт. Способствуйте повышению самооценки ребёнка, чаще хвалите его, но так чтобы он знал, за что. Чаще обращайтесь к ребёнку по имени. </a:t>
            </a:r>
            <a:br>
              <a:rPr lang="ru-RU" dirty="0"/>
            </a:br>
            <a:r>
              <a:rPr lang="ru-RU" dirty="0">
                <a:solidFill>
                  <a:srgbClr val="FFFFFF"/>
                </a:solidFill>
                <a:latin typeface="Open Sans" panose="020B0606030504020204" pitchFamily="34" charset="0"/>
              </a:rPr>
              <a:t>6</a:t>
            </a:r>
            <a:endParaRPr lang="ru-RU" b="0" i="0" dirty="0">
              <a:solidFill>
                <a:srgbClr val="444444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4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C8954F-5275-4295-B0CE-0110BF13BD2D}"/>
              </a:ext>
            </a:extLst>
          </p:cNvPr>
          <p:cNvSpPr txBox="1"/>
          <p:nvPr/>
        </p:nvSpPr>
        <p:spPr>
          <a:xfrm>
            <a:off x="2286000" y="-575813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br>
              <a:rPr lang="ru-RU" dirty="0"/>
            </a:br>
            <a:endParaRPr lang="ru-RU" b="0" i="0" dirty="0">
              <a:solidFill>
                <a:srgbClr val="444444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FCFCFA-2AB0-4377-96B1-6787EA277245}"/>
              </a:ext>
            </a:extLst>
          </p:cNvPr>
          <p:cNvSpPr txBox="1"/>
          <p:nvPr/>
        </p:nvSpPr>
        <p:spPr>
          <a:xfrm>
            <a:off x="1371600" y="1444336"/>
            <a:ext cx="693073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Используйте наказание лишь в крайних случаях. Не унижайте ребёнка, наказывая его. Демонстрируйте образцы уверенного поведения, будьте во всем примером ребёнку. Не предъявляйте к ребенку завышенных требований. Если ребёнку с трудом даётся какой либо учебный предмет, лучше лишний раз помогите ему и окажите поддержку. Будьте последовательны в воспитании ребёнка. Не запрещайте без всяких причин того, что разрешали раньше. Старайтесь делать ребёнку меньше замечаний. Помогите ему найти дело по душе, где он мог бы проявить свои способности и не чувствовал себя ущемлённым.</a:t>
            </a:r>
          </a:p>
          <a:p>
            <a:pPr algn="just"/>
            <a:br>
              <a:rPr lang="ru-RU" dirty="0"/>
            </a:br>
            <a:endParaRPr lang="ru-RU" b="0" i="0" dirty="0">
              <a:solidFill>
                <a:srgbClr val="444444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61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305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Office Theme</vt:lpstr>
      <vt:lpstr>       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Zaretskaya Zlata</cp:lastModifiedBy>
  <cp:revision>32</cp:revision>
  <dcterms:created xsi:type="dcterms:W3CDTF">2018-09-04T12:10:47Z</dcterms:created>
  <dcterms:modified xsi:type="dcterms:W3CDTF">2022-03-11T08:41:18Z</dcterms:modified>
</cp:coreProperties>
</file>