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6" r:id="rId5"/>
    <p:sldId id="262" r:id="rId6"/>
    <p:sldId id="267" r:id="rId7"/>
    <p:sldId id="270" r:id="rId8"/>
    <p:sldId id="268" r:id="rId9"/>
    <p:sldId id="269" r:id="rId10"/>
    <p:sldId id="276" r:id="rId11"/>
    <p:sldId id="277" r:id="rId12"/>
    <p:sldId id="261" r:id="rId13"/>
    <p:sldId id="264" r:id="rId14"/>
    <p:sldId id="265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7D3C"/>
    <a:srgbClr val="AF8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9" d="100"/>
          <a:sy n="79" d="100"/>
        </p:scale>
        <p:origin x="-66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88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23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986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2814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33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484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501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9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32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180440-4E89-484A-B330-73630850C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0017" y="5415714"/>
            <a:ext cx="7911966" cy="1403626"/>
          </a:xfrm>
        </p:spPr>
        <p:txBody>
          <a:bodyPr anchor="b"/>
          <a:lstStyle>
            <a:lvl1pPr algn="ctr"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1249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643EC0-35A1-4E58-94A8-E783B44C8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4113" y="26568"/>
            <a:ext cx="9597887" cy="1325563"/>
          </a:xfrm>
        </p:spPr>
        <p:txBody>
          <a:bodyPr/>
          <a:lstStyle>
            <a:lvl1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8CD249C-C8AB-4EA8-B3F3-14FE6C9BE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7312"/>
            <a:ext cx="10515600" cy="43513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1040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2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71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4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88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39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61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67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9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2707-C425-419F-8FBE-C43A1AF096C5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26266-5700-406D-BCFC-585E366EED07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hlinkClick r:id="rId22"/>
            <a:extLst>
              <a:ext uri="{FF2B5EF4-FFF2-40B4-BE49-F238E27FC236}">
                <a16:creationId xmlns:a16="http://schemas.microsoft.com/office/drawing/2014/main" xmlns="" id="{40A84E0C-0CF3-F831-F1EA-18917EAA039F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5977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50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2.svg"/><Relationship Id="rId4" Type="http://schemas.openxmlformats.org/officeDocument/2006/relationships/image" Target="../media/image10.png"/><Relationship Id="rId9" Type="http://schemas.openxmlformats.org/officeDocument/2006/relationships/image" Target="../media/image1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951A79F2-3C1B-44A7-AFB5-73B3FD7C7C21}"/>
              </a:ext>
            </a:extLst>
          </p:cNvPr>
          <p:cNvGrpSpPr/>
          <p:nvPr/>
        </p:nvGrpSpPr>
        <p:grpSpPr>
          <a:xfrm>
            <a:off x="2287620" y="110951"/>
            <a:ext cx="7616760" cy="616413"/>
            <a:chOff x="1067853" y="273278"/>
            <a:chExt cx="7632849" cy="1079394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B7771493-BB16-4A84-9CB3-F9673E4E149C}"/>
                </a:ext>
              </a:extLst>
            </p:cNvPr>
            <p:cNvSpPr/>
            <p:nvPr/>
          </p:nvSpPr>
          <p:spPr>
            <a:xfrm>
              <a:off x="1067853" y="395496"/>
              <a:ext cx="7632848" cy="9571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Заголовок 1">
              <a:extLst>
                <a:ext uri="{FF2B5EF4-FFF2-40B4-BE49-F238E27FC236}">
                  <a16:creationId xmlns:a16="http://schemas.microsoft.com/office/drawing/2014/main" xmlns="" id="{A9DDF461-DB63-4DC9-AA49-E7A6554EF8D1}"/>
                </a:ext>
              </a:extLst>
            </p:cNvPr>
            <p:cNvSpPr txBox="1">
              <a:spLocks/>
            </p:cNvSpPr>
            <p:nvPr/>
          </p:nvSpPr>
          <p:spPr>
            <a:xfrm>
              <a:off x="1067853" y="273278"/>
              <a:ext cx="7632849" cy="95717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b="1" kern="12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400" b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ГУО «Средняя школа №14 </a:t>
              </a:r>
              <a:r>
                <a:rPr lang="ru-RU" sz="2400" b="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г.Лиды</a:t>
              </a:r>
              <a:r>
                <a:rPr lang="ru-RU" sz="2400" b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</a:p>
          </p:txBody>
        </p:sp>
      </p:grp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EBBDA46-09D6-4987-9004-8196D3AED06D}"/>
              </a:ext>
            </a:extLst>
          </p:cNvPr>
          <p:cNvSpPr/>
          <p:nvPr/>
        </p:nvSpPr>
        <p:spPr>
          <a:xfrm>
            <a:off x="2400866" y="4162106"/>
            <a:ext cx="7503513" cy="220342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экскурсий для учащихся I-XI(ХII) классов учреждений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62214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979319"/>
          </a:xfrm>
        </p:spPr>
        <p:txBody>
          <a:bodyPr>
            <a:noAutofit/>
          </a:bodyPr>
          <a:lstStyle/>
          <a:p>
            <a:r>
              <a:rPr lang="ru-RU" sz="2800" b="1" dirty="0"/>
              <a:t>Рекомендованные для посещения туристические объекты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Гродненской области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1828800"/>
            <a:ext cx="9613861" cy="4812631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Музей-землянка в д. </a:t>
            </a:r>
            <a:r>
              <a:rPr lang="ru-RU" dirty="0" err="1"/>
              <a:t>Зачепичи</a:t>
            </a:r>
            <a:r>
              <a:rPr lang="ru-RU" dirty="0"/>
              <a:t> (</a:t>
            </a:r>
            <a:r>
              <a:rPr lang="ru-RU" dirty="0" err="1"/>
              <a:t>Щучинский</a:t>
            </a:r>
            <a:r>
              <a:rPr lang="ru-RU" dirty="0"/>
              <a:t> район)</a:t>
            </a:r>
          </a:p>
          <a:p>
            <a:pPr lvl="0"/>
            <a:r>
              <a:rPr lang="ru-RU" dirty="0"/>
              <a:t>Музей «Дети лихолетья» (</a:t>
            </a:r>
            <a:r>
              <a:rPr lang="ru-RU" dirty="0" err="1"/>
              <a:t>г.п</a:t>
            </a:r>
            <a:r>
              <a:rPr lang="ru-RU" dirty="0"/>
              <a:t>. </a:t>
            </a:r>
            <a:r>
              <a:rPr lang="ru-RU" dirty="0" err="1"/>
              <a:t>Новоельня</a:t>
            </a:r>
            <a:r>
              <a:rPr lang="ru-RU" dirty="0"/>
              <a:t> </a:t>
            </a:r>
            <a:r>
              <a:rPr lang="ru-RU" dirty="0" err="1"/>
              <a:t>Дятловский</a:t>
            </a:r>
            <a:r>
              <a:rPr lang="ru-RU" dirty="0"/>
              <a:t> район)</a:t>
            </a:r>
          </a:p>
          <a:p>
            <a:pPr lvl="0"/>
            <a:r>
              <a:rPr lang="ru-RU" dirty="0"/>
              <a:t>Партизанский лагерь в </a:t>
            </a:r>
            <a:r>
              <a:rPr lang="ru-RU" dirty="0" err="1"/>
              <a:t>агротуристическом</a:t>
            </a:r>
            <a:r>
              <a:rPr lang="ru-RU" dirty="0"/>
              <a:t> комплексе «</a:t>
            </a:r>
            <a:r>
              <a:rPr lang="ru-RU" dirty="0" err="1"/>
              <a:t>Коробчицы</a:t>
            </a:r>
            <a:r>
              <a:rPr lang="ru-RU" dirty="0"/>
              <a:t>» (Гродненский район)</a:t>
            </a:r>
          </a:p>
          <a:p>
            <a:r>
              <a:rPr lang="ru-RU" i="1" dirty="0"/>
              <a:t>Экскурсионный маршрут «Дорогами войны» </a:t>
            </a:r>
            <a:endParaRPr lang="ru-RU" dirty="0"/>
          </a:p>
          <a:p>
            <a:pPr lvl="0"/>
            <a:r>
              <a:rPr lang="ru-RU" dirty="0"/>
              <a:t>Учреждение культуры «Военно-исторический музей имени П.И. Багратиона» (</a:t>
            </a:r>
            <a:r>
              <a:rPr lang="ru-RU" dirty="0" err="1"/>
              <a:t>г.Волковыск</a:t>
            </a:r>
            <a:r>
              <a:rPr lang="ru-RU" dirty="0"/>
              <a:t>)</a:t>
            </a:r>
          </a:p>
          <a:p>
            <a:pPr lvl="0"/>
            <a:r>
              <a:rPr lang="ru-RU" dirty="0"/>
              <a:t>Замковый комплекс «Мир» (</a:t>
            </a:r>
            <a:r>
              <a:rPr lang="ru-RU" dirty="0" err="1"/>
              <a:t>Кореличский</a:t>
            </a:r>
            <a:r>
              <a:rPr lang="ru-RU" dirty="0"/>
              <a:t> район)</a:t>
            </a:r>
          </a:p>
          <a:p>
            <a:pPr lvl="0"/>
            <a:r>
              <a:rPr lang="ru-RU" dirty="0"/>
              <a:t>Пункты геодезической Дуги Струве: Лопаты (</a:t>
            </a:r>
            <a:r>
              <a:rPr lang="ru-RU" dirty="0" err="1"/>
              <a:t>Щучинский</a:t>
            </a:r>
            <a:r>
              <a:rPr lang="ru-RU" dirty="0"/>
              <a:t> район),</a:t>
            </a:r>
          </a:p>
          <a:p>
            <a:r>
              <a:rPr lang="ru-RU" dirty="0" err="1"/>
              <a:t>Тупишки</a:t>
            </a:r>
            <a:r>
              <a:rPr lang="ru-RU" dirty="0"/>
              <a:t> (</a:t>
            </a:r>
            <a:r>
              <a:rPr lang="ru-RU" dirty="0" err="1"/>
              <a:t>Ошмянский</a:t>
            </a:r>
            <a:r>
              <a:rPr lang="ru-RU" dirty="0"/>
              <a:t> район)</a:t>
            </a:r>
          </a:p>
          <a:p>
            <a:pPr lvl="0"/>
            <a:r>
              <a:rPr lang="ru-RU" dirty="0"/>
              <a:t>Учреждение культуры «Гродненский государственный историко-археологический музей»;</a:t>
            </a:r>
          </a:p>
          <a:p>
            <a:pPr lvl="0"/>
            <a:r>
              <a:rPr lang="ru-RU" dirty="0"/>
              <a:t>Старый замок ХІ–ХІХ вв. Новый замок ХVІІІ вв.(г. Гродно)</a:t>
            </a:r>
          </a:p>
          <a:p>
            <a:pPr lvl="0"/>
            <a:r>
              <a:rPr lang="ru-RU" u="sng" dirty="0"/>
              <a:t>«В Березовку – город белорусского стекла»*</a:t>
            </a:r>
            <a:endParaRPr lang="ru-RU" dirty="0"/>
          </a:p>
          <a:p>
            <a:pPr lvl="0"/>
            <a:r>
              <a:rPr lang="ru-RU" dirty="0"/>
              <a:t>Парк «Августовский канал» (Гродненский район)</a:t>
            </a:r>
          </a:p>
          <a:p>
            <a:pPr lvl="0"/>
            <a:r>
              <a:rPr lang="ru-RU" dirty="0"/>
              <a:t>Дорогой Крево – </a:t>
            </a:r>
            <a:r>
              <a:rPr lang="ru-RU" dirty="0" err="1"/>
              <a:t>Боруны</a:t>
            </a:r>
            <a:r>
              <a:rPr lang="ru-RU" dirty="0"/>
              <a:t> – Гольшаны».</a:t>
            </a:r>
          </a:p>
          <a:p>
            <a:pPr lvl="0"/>
            <a:r>
              <a:rPr lang="ru-RU" dirty="0"/>
              <a:t>«Зодчество </a:t>
            </a:r>
            <a:r>
              <a:rPr lang="ru-RU" dirty="0" err="1"/>
              <a:t>Налибокского</a:t>
            </a:r>
            <a:r>
              <a:rPr lang="ru-RU" dirty="0"/>
              <a:t> края»*</a:t>
            </a:r>
          </a:p>
          <a:p>
            <a:pPr lvl="0"/>
            <a:r>
              <a:rPr lang="ru-RU" dirty="0"/>
              <a:t>Кафедральный костел Святого Франциска </a:t>
            </a:r>
            <a:r>
              <a:rPr lang="ru-RU" dirty="0" err="1"/>
              <a:t>Ксаверия</a:t>
            </a:r>
            <a:r>
              <a:rPr lang="ru-RU" dirty="0"/>
              <a:t> и коллегиум иезуитов(г. Гродно)</a:t>
            </a:r>
          </a:p>
          <a:p>
            <a:pPr lvl="0"/>
            <a:r>
              <a:rPr lang="ru-RU" dirty="0"/>
              <a:t>Борисоглебская (</a:t>
            </a:r>
            <a:r>
              <a:rPr lang="ru-RU" dirty="0" err="1"/>
              <a:t>Коложская</a:t>
            </a:r>
            <a:r>
              <a:rPr lang="ru-RU" dirty="0"/>
              <a:t>) церковь (г. Гродно)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5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Рекомендованные для посещения туристические объекты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Гродненской области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2021306"/>
            <a:ext cx="9613861" cy="483669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/>
              <a:t>Гродненский государственный музей истории Религии (г. Гродно)</a:t>
            </a:r>
          </a:p>
          <a:p>
            <a:pPr lvl="0"/>
            <a:r>
              <a:rPr lang="ru-RU" dirty="0"/>
              <a:t>Михайловская церковь в </a:t>
            </a:r>
            <a:r>
              <a:rPr lang="ru-RU" dirty="0" err="1"/>
              <a:t>Сынковичах</a:t>
            </a:r>
            <a:r>
              <a:rPr lang="ru-RU" dirty="0"/>
              <a:t> (</a:t>
            </a:r>
            <a:r>
              <a:rPr lang="ru-RU" dirty="0" err="1"/>
              <a:t>Зельвенский</a:t>
            </a:r>
            <a:r>
              <a:rPr lang="ru-RU" dirty="0"/>
              <a:t> район)</a:t>
            </a:r>
          </a:p>
          <a:p>
            <a:pPr lvl="0"/>
            <a:r>
              <a:rPr lang="ru-RU" dirty="0"/>
              <a:t>Свято-Успенский </a:t>
            </a:r>
            <a:r>
              <a:rPr lang="ru-RU" dirty="0" err="1"/>
              <a:t>Жировичский</a:t>
            </a:r>
            <a:r>
              <a:rPr lang="ru-RU" dirty="0"/>
              <a:t> монастырь (Слонимский район)</a:t>
            </a:r>
          </a:p>
          <a:p>
            <a:pPr lvl="0"/>
            <a:r>
              <a:rPr lang="ru-RU" dirty="0" err="1"/>
              <a:t>Лавришевский</a:t>
            </a:r>
            <a:r>
              <a:rPr lang="ru-RU" dirty="0"/>
              <a:t> монастырь (</a:t>
            </a:r>
            <a:r>
              <a:rPr lang="ru-RU" dirty="0" err="1"/>
              <a:t>Новогрудский</a:t>
            </a:r>
            <a:r>
              <a:rPr lang="ru-RU" dirty="0"/>
              <a:t> район)</a:t>
            </a:r>
          </a:p>
          <a:p>
            <a:pPr lvl="0"/>
            <a:r>
              <a:rPr lang="ru-RU" u="sng" dirty="0"/>
              <a:t>Лидский Замок (г. Лида)</a:t>
            </a:r>
            <a:endParaRPr lang="ru-RU" dirty="0"/>
          </a:p>
          <a:p>
            <a:pPr lvl="0"/>
            <a:r>
              <a:rPr lang="ru-RU" dirty="0" err="1"/>
              <a:t>Гольшанский</a:t>
            </a:r>
            <a:r>
              <a:rPr lang="ru-RU" dirty="0"/>
              <a:t> замок (</a:t>
            </a:r>
            <a:r>
              <a:rPr lang="ru-RU" dirty="0" err="1"/>
              <a:t>Ошмянский</a:t>
            </a:r>
            <a:r>
              <a:rPr lang="ru-RU" dirty="0"/>
              <a:t> район)</a:t>
            </a:r>
          </a:p>
          <a:p>
            <a:pPr lvl="0"/>
            <a:r>
              <a:rPr lang="ru-RU" dirty="0"/>
              <a:t>Дом-музей Ф. Богушевича «</a:t>
            </a:r>
            <a:r>
              <a:rPr lang="ru-RU" dirty="0" err="1"/>
              <a:t>Кушляны</a:t>
            </a:r>
            <a:r>
              <a:rPr lang="ru-RU" dirty="0"/>
              <a:t>»,</a:t>
            </a:r>
          </a:p>
          <a:p>
            <a:pPr lvl="0"/>
            <a:r>
              <a:rPr lang="ru-RU" dirty="0" err="1"/>
              <a:t>Ошмянский</a:t>
            </a:r>
            <a:r>
              <a:rPr lang="ru-RU" dirty="0"/>
              <a:t> краеведческий музей имени Ф. Богушевича, памятники Ф. Богушевичу в д. Жупраны, г. Сморгонь (</a:t>
            </a:r>
            <a:r>
              <a:rPr lang="ru-RU" dirty="0" err="1"/>
              <a:t>Сморгонский</a:t>
            </a:r>
            <a:r>
              <a:rPr lang="ru-RU" dirty="0"/>
              <a:t>, </a:t>
            </a:r>
            <a:r>
              <a:rPr lang="ru-RU" dirty="0" err="1"/>
              <a:t>Ошмянский</a:t>
            </a:r>
            <a:r>
              <a:rPr lang="ru-RU" dirty="0"/>
              <a:t> районы)</a:t>
            </a:r>
          </a:p>
          <a:p>
            <a:pPr lvl="0"/>
            <a:r>
              <a:rPr lang="ru-RU" dirty="0"/>
              <a:t>Дворцово-парковый ансамбль и музей Михаила </a:t>
            </a:r>
            <a:r>
              <a:rPr lang="ru-RU" dirty="0" err="1"/>
              <a:t>Клеофаса</a:t>
            </a:r>
            <a:r>
              <a:rPr lang="ru-RU" dirty="0"/>
              <a:t> Огинского</a:t>
            </a:r>
          </a:p>
          <a:p>
            <a:r>
              <a:rPr lang="ru-RU" dirty="0"/>
              <a:t>(</a:t>
            </a:r>
            <a:r>
              <a:rPr lang="ru-RU" dirty="0" err="1"/>
              <a:t>Сморгонский</a:t>
            </a:r>
            <a:r>
              <a:rPr lang="ru-RU" dirty="0"/>
              <a:t> район, </a:t>
            </a:r>
            <a:r>
              <a:rPr lang="ru-RU" dirty="0" err="1"/>
              <a:t>аг</a:t>
            </a:r>
            <a:r>
              <a:rPr lang="ru-RU" dirty="0"/>
              <a:t>. Залесье)</a:t>
            </a:r>
          </a:p>
          <a:p>
            <a:pPr lvl="0"/>
            <a:r>
              <a:rPr lang="ru-RU" dirty="0" err="1"/>
              <a:t>Кревский</a:t>
            </a:r>
            <a:r>
              <a:rPr lang="ru-RU" dirty="0"/>
              <a:t> замок (</a:t>
            </a:r>
            <a:r>
              <a:rPr lang="ru-RU" dirty="0" err="1"/>
              <a:t>Сморгонский</a:t>
            </a:r>
            <a:r>
              <a:rPr lang="ru-RU" dirty="0"/>
              <a:t> район)</a:t>
            </a:r>
          </a:p>
          <a:p>
            <a:pPr lvl="0"/>
            <a:r>
              <a:rPr lang="ru-RU" dirty="0"/>
              <a:t>Учреждение культуры «</a:t>
            </a:r>
            <a:r>
              <a:rPr lang="ru-RU" dirty="0" err="1"/>
              <a:t>Новогрудский</a:t>
            </a:r>
            <a:r>
              <a:rPr lang="ru-RU" dirty="0"/>
              <a:t> историко-краеведческий музей», Озеро </a:t>
            </a:r>
            <a:r>
              <a:rPr lang="ru-RU" dirty="0" err="1"/>
              <a:t>Свитязь</a:t>
            </a:r>
            <a:r>
              <a:rPr lang="ru-RU" dirty="0"/>
              <a:t>, гора </a:t>
            </a:r>
            <a:r>
              <a:rPr lang="ru-RU" dirty="0" err="1"/>
              <a:t>Миндовга</a:t>
            </a:r>
            <a:r>
              <a:rPr lang="ru-RU" dirty="0"/>
              <a:t>, </a:t>
            </a:r>
            <a:r>
              <a:rPr lang="ru-RU" dirty="0" err="1"/>
              <a:t>Новогрудский</a:t>
            </a:r>
            <a:r>
              <a:rPr lang="ru-RU" dirty="0"/>
              <a:t> замок (</a:t>
            </a:r>
            <a:r>
              <a:rPr lang="ru-RU" dirty="0" err="1"/>
              <a:t>Новогр</a:t>
            </a:r>
            <a:r>
              <a:rPr lang="ru-RU" dirty="0"/>
              <a:t>. район)</a:t>
            </a:r>
          </a:p>
          <a:p>
            <a:pPr lvl="0"/>
            <a:r>
              <a:rPr lang="ru-RU" u="sng" dirty="0" err="1"/>
              <a:t>Маломажейковская</a:t>
            </a:r>
            <a:r>
              <a:rPr lang="ru-RU" u="sng" dirty="0"/>
              <a:t> церковь-крепость (</a:t>
            </a:r>
            <a:r>
              <a:rPr lang="ru-RU" u="sng" dirty="0" err="1"/>
              <a:t>Щучинский</a:t>
            </a:r>
            <a:r>
              <a:rPr lang="ru-RU" u="sng" dirty="0"/>
              <a:t> район)</a:t>
            </a:r>
            <a:endParaRPr lang="ru-RU" dirty="0"/>
          </a:p>
          <a:p>
            <a:pPr lvl="0"/>
            <a:r>
              <a:rPr lang="ru-RU" dirty="0"/>
              <a:t>Здание коллегиума ордена пиаров при костёле </a:t>
            </a:r>
            <a:r>
              <a:rPr lang="ru-RU" dirty="0" err="1"/>
              <a:t>св.Терезы</a:t>
            </a:r>
            <a:r>
              <a:rPr lang="ru-RU" dirty="0"/>
              <a:t>, памятник Э. Пашкевич (</a:t>
            </a:r>
            <a:r>
              <a:rPr lang="ru-RU" dirty="0" err="1"/>
              <a:t>Цётке</a:t>
            </a:r>
            <a:r>
              <a:rPr lang="ru-RU" dirty="0"/>
              <a:t>) (г. Щучин)</a:t>
            </a:r>
          </a:p>
          <a:p>
            <a:pPr lvl="0"/>
            <a:r>
              <a:rPr lang="ru-RU" dirty="0"/>
              <a:t>Костел Святой Троицы в </a:t>
            </a:r>
            <a:r>
              <a:rPr lang="ru-RU" dirty="0" err="1"/>
              <a:t>г.Гервяты</a:t>
            </a:r>
            <a:r>
              <a:rPr lang="ru-RU" dirty="0"/>
              <a:t> (</a:t>
            </a:r>
            <a:r>
              <a:rPr lang="ru-RU" dirty="0" err="1"/>
              <a:t>Островецкий</a:t>
            </a:r>
            <a:r>
              <a:rPr lang="ru-RU" dirty="0"/>
              <a:t> район)</a:t>
            </a:r>
          </a:p>
          <a:p>
            <a:pPr lvl="0"/>
            <a:r>
              <a:rPr lang="ru-RU" dirty="0" err="1"/>
              <a:t>Ивьевский</a:t>
            </a:r>
            <a:r>
              <a:rPr lang="ru-RU" dirty="0"/>
              <a:t> музей национальных культур</a:t>
            </a:r>
          </a:p>
          <a:p>
            <a:pPr lvl="0"/>
            <a:r>
              <a:rPr lang="ru-RU" dirty="0"/>
              <a:t>Информационный центр «Белорусская АЭС» – </a:t>
            </a:r>
            <a:r>
              <a:rPr lang="ru-RU" dirty="0" err="1"/>
              <a:t>г.Островец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850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AD46F9-9D5B-408E-8BAB-5D240E7FC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1" y="602848"/>
            <a:ext cx="10242884" cy="1455821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организации экскурсии оформляется приказом руководителя УOCO, в котором должны быть отражены:</a:t>
            </a:r>
            <a:endParaRPr lang="ru-RU" dirty="0"/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2DD52808-616F-49DD-A49D-D85086068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5" y="2681548"/>
            <a:ext cx="2421857" cy="2629769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экскурсии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xmlns="" id="{55B5DE07-81BF-4159-A5DE-CA7D2279A08F}"/>
              </a:ext>
            </a:extLst>
          </p:cNvPr>
          <p:cNvSpPr txBox="1">
            <a:spLocks/>
          </p:cNvSpPr>
          <p:nvPr/>
        </p:nvSpPr>
        <p:spPr>
          <a:xfrm>
            <a:off x="3570908" y="2681547"/>
            <a:ext cx="2421857" cy="262976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xmlns="" id="{AA6021BB-151B-423C-B2FC-5015CB6F5DE1}"/>
              </a:ext>
            </a:extLst>
          </p:cNvPr>
          <p:cNvSpPr txBox="1">
            <a:spLocks/>
          </p:cNvSpPr>
          <p:nvPr/>
        </p:nvSpPr>
        <p:spPr>
          <a:xfrm>
            <a:off x="6512235" y="2681548"/>
            <a:ext cx="2297530" cy="262976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участников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xmlns="" id="{75D84A5F-CB46-4A61-A2E5-0D1B2E6C48DD}"/>
              </a:ext>
            </a:extLst>
          </p:cNvPr>
          <p:cNvSpPr/>
          <p:nvPr/>
        </p:nvSpPr>
        <p:spPr>
          <a:xfrm>
            <a:off x="1373070" y="2183071"/>
            <a:ext cx="733425" cy="7334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29D54662-6107-4256-8A15-293C7610E55C}"/>
              </a:ext>
            </a:extLst>
          </p:cNvPr>
          <p:cNvSpPr/>
          <p:nvPr/>
        </p:nvSpPr>
        <p:spPr>
          <a:xfrm>
            <a:off x="4483556" y="2172871"/>
            <a:ext cx="733425" cy="7334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99A5A6A8-C1BF-48E7-93EE-89ED88BF9E9B}"/>
              </a:ext>
            </a:extLst>
          </p:cNvPr>
          <p:cNvSpPr/>
          <p:nvPr/>
        </p:nvSpPr>
        <p:spPr>
          <a:xfrm>
            <a:off x="7288721" y="2147332"/>
            <a:ext cx="733425" cy="73342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F10582D-39F1-460C-85CB-4ECAFC5EE0D3}"/>
              </a:ext>
            </a:extLst>
          </p:cNvPr>
          <p:cNvSpPr txBox="1"/>
          <p:nvPr/>
        </p:nvSpPr>
        <p:spPr>
          <a:xfrm>
            <a:off x="1431597" y="2177870"/>
            <a:ext cx="610780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AA96302-38A6-42FD-B7E5-89ECD8668635}"/>
              </a:ext>
            </a:extLst>
          </p:cNvPr>
          <p:cNvSpPr txBox="1"/>
          <p:nvPr/>
        </p:nvSpPr>
        <p:spPr>
          <a:xfrm>
            <a:off x="4483556" y="2163862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1A61F3E-BE3E-4139-907C-4CC9718460EE}"/>
              </a:ext>
            </a:extLst>
          </p:cNvPr>
          <p:cNvSpPr txBox="1"/>
          <p:nvPr/>
        </p:nvSpPr>
        <p:spPr>
          <a:xfrm>
            <a:off x="7313036" y="2147332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xmlns="" id="{60CBE1A0-F582-469D-8B60-CDAE7D386D4D}"/>
              </a:ext>
            </a:extLst>
          </p:cNvPr>
          <p:cNvSpPr txBox="1">
            <a:spLocks/>
          </p:cNvSpPr>
          <p:nvPr/>
        </p:nvSpPr>
        <p:spPr>
          <a:xfrm>
            <a:off x="9329235" y="2871748"/>
            <a:ext cx="2724220" cy="26297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должностных лиц из числа учителей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6BF20DC2-10C2-4F61-9F93-AAC9A1D43294}"/>
              </a:ext>
            </a:extLst>
          </p:cNvPr>
          <p:cNvSpPr/>
          <p:nvPr/>
        </p:nvSpPr>
        <p:spPr>
          <a:xfrm>
            <a:off x="10215365" y="2150663"/>
            <a:ext cx="733425" cy="70788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26A4C13-F719-4811-A97F-853109763E0B}"/>
              </a:ext>
            </a:extLst>
          </p:cNvPr>
          <p:cNvSpPr txBox="1"/>
          <p:nvPr/>
        </p:nvSpPr>
        <p:spPr>
          <a:xfrm>
            <a:off x="10191051" y="2172871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9C68CB0-957E-492E-AC26-A55E32549640}"/>
              </a:ext>
            </a:extLst>
          </p:cNvPr>
          <p:cNvSpPr/>
          <p:nvPr/>
        </p:nvSpPr>
        <p:spPr>
          <a:xfrm>
            <a:off x="838200" y="5638800"/>
            <a:ext cx="10537371" cy="91841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339D0994-40EE-49FF-8627-20AEE541D88D}"/>
              </a:ext>
            </a:extLst>
          </p:cNvPr>
          <p:cNvSpPr/>
          <p:nvPr/>
        </p:nvSpPr>
        <p:spPr>
          <a:xfrm>
            <a:off x="838200" y="5714889"/>
            <a:ext cx="733425" cy="7334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56903CF-DFA5-485F-8A66-194D3517EE80}"/>
              </a:ext>
            </a:extLst>
          </p:cNvPr>
          <p:cNvSpPr/>
          <p:nvPr/>
        </p:nvSpPr>
        <p:spPr>
          <a:xfrm>
            <a:off x="1513114" y="5819992"/>
            <a:ext cx="94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Соответствующие изменения в расписании учебных занятий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7952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337429-9F30-4C70-87B1-12FD3FEE8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826" y="642012"/>
            <a:ext cx="9597887" cy="1325563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экскурсии может осуществляться</a:t>
            </a:r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4488B238-40E2-9FBF-D5F6-D0EEBE687D15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rgbClr val="AF8B59"/>
              </a:solidFill>
            </a:endParaRPr>
          </a:p>
        </p:txBody>
      </p:sp>
      <p:sp>
        <p:nvSpPr>
          <p:cNvPr id="6" name="Овал 13">
            <a:extLst>
              <a:ext uri="{FF2B5EF4-FFF2-40B4-BE49-F238E27FC236}">
                <a16:creationId xmlns:a16="http://schemas.microsoft.com/office/drawing/2014/main" xmlns="" id="{DD1FDEEE-D9D8-9CEC-B472-792D68483ED0}"/>
              </a:ext>
            </a:extLst>
          </p:cNvPr>
          <p:cNvSpPr/>
          <p:nvPr/>
        </p:nvSpPr>
        <p:spPr>
          <a:xfrm>
            <a:off x="2060769" y="4639909"/>
            <a:ext cx="345231" cy="30803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12">
            <a:extLst>
              <a:ext uri="{FF2B5EF4-FFF2-40B4-BE49-F238E27FC236}">
                <a16:creationId xmlns:a16="http://schemas.microsoft.com/office/drawing/2014/main" xmlns="" id="{DF6C7F19-67BC-E01B-8CE6-7E5E3CB7180E}"/>
              </a:ext>
            </a:extLst>
          </p:cNvPr>
          <p:cNvSpPr/>
          <p:nvPr/>
        </p:nvSpPr>
        <p:spPr>
          <a:xfrm>
            <a:off x="561000" y="4639909"/>
            <a:ext cx="345231" cy="30803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осьмиугольник 2">
            <a:extLst>
              <a:ext uri="{FF2B5EF4-FFF2-40B4-BE49-F238E27FC236}">
                <a16:creationId xmlns:a16="http://schemas.microsoft.com/office/drawing/2014/main" xmlns="" id="{F1712D75-25B8-5BE5-4212-05EEA92F08A2}"/>
              </a:ext>
            </a:extLst>
          </p:cNvPr>
          <p:cNvSpPr/>
          <p:nvPr/>
        </p:nvSpPr>
        <p:spPr>
          <a:xfrm>
            <a:off x="336000" y="2565042"/>
            <a:ext cx="2295000" cy="2518902"/>
          </a:xfrm>
          <a:prstGeom prst="octagon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олилиния: фигура 57">
            <a:extLst>
              <a:ext uri="{FF2B5EF4-FFF2-40B4-BE49-F238E27FC236}">
                <a16:creationId xmlns:a16="http://schemas.microsoft.com/office/drawing/2014/main" xmlns="" id="{FBB190AB-792E-BC1B-9A6E-A90585759576}"/>
              </a:ext>
            </a:extLst>
          </p:cNvPr>
          <p:cNvSpPr/>
          <p:nvPr/>
        </p:nvSpPr>
        <p:spPr>
          <a:xfrm>
            <a:off x="560999" y="4793927"/>
            <a:ext cx="1845419" cy="308038"/>
          </a:xfrm>
          <a:custGeom>
            <a:avLst/>
            <a:gdLst>
              <a:gd name="connsiteX0" fmla="*/ 172616 w 1845419"/>
              <a:gd name="connsiteY0" fmla="*/ 0 h 308038"/>
              <a:gd name="connsiteX1" fmla="*/ 172622 w 1845419"/>
              <a:gd name="connsiteY1" fmla="*/ 1 h 308038"/>
              <a:gd name="connsiteX2" fmla="*/ 1672798 w 1845419"/>
              <a:gd name="connsiteY2" fmla="*/ 1 h 308038"/>
              <a:gd name="connsiteX3" fmla="*/ 1672803 w 1845419"/>
              <a:gd name="connsiteY3" fmla="*/ 0 h 308038"/>
              <a:gd name="connsiteX4" fmla="*/ 1672809 w 1845419"/>
              <a:gd name="connsiteY4" fmla="*/ 1 h 308038"/>
              <a:gd name="connsiteX5" fmla="*/ 1845001 w 1845419"/>
              <a:gd name="connsiteY5" fmla="*/ 1 h 308038"/>
              <a:gd name="connsiteX6" fmla="*/ 1845001 w 1845419"/>
              <a:gd name="connsiteY6" fmla="*/ 152172 h 308038"/>
              <a:gd name="connsiteX7" fmla="*/ 1845419 w 1845419"/>
              <a:gd name="connsiteY7" fmla="*/ 154019 h 308038"/>
              <a:gd name="connsiteX8" fmla="*/ 1739993 w 1845419"/>
              <a:gd name="connsiteY8" fmla="*/ 295935 h 308038"/>
              <a:gd name="connsiteX9" fmla="*/ 1694976 w 1845419"/>
              <a:gd name="connsiteY9" fmla="*/ 304044 h 308038"/>
              <a:gd name="connsiteX10" fmla="*/ 1690983 w 1845419"/>
              <a:gd name="connsiteY10" fmla="*/ 308037 h 308038"/>
              <a:gd name="connsiteX11" fmla="*/ 1672809 w 1845419"/>
              <a:gd name="connsiteY11" fmla="*/ 308037 h 308038"/>
              <a:gd name="connsiteX12" fmla="*/ 1672803 w 1845419"/>
              <a:gd name="connsiteY12" fmla="*/ 308038 h 308038"/>
              <a:gd name="connsiteX13" fmla="*/ 1672798 w 1845419"/>
              <a:gd name="connsiteY13" fmla="*/ 308037 h 308038"/>
              <a:gd name="connsiteX14" fmla="*/ 172622 w 1845419"/>
              <a:gd name="connsiteY14" fmla="*/ 308037 h 308038"/>
              <a:gd name="connsiteX15" fmla="*/ 172616 w 1845419"/>
              <a:gd name="connsiteY15" fmla="*/ 308038 h 308038"/>
              <a:gd name="connsiteX16" fmla="*/ 172610 w 1845419"/>
              <a:gd name="connsiteY16" fmla="*/ 308037 h 308038"/>
              <a:gd name="connsiteX17" fmla="*/ 154019 w 1845419"/>
              <a:gd name="connsiteY17" fmla="*/ 308037 h 308038"/>
              <a:gd name="connsiteX18" fmla="*/ 149934 w 1845419"/>
              <a:gd name="connsiteY18" fmla="*/ 303952 h 308038"/>
              <a:gd name="connsiteX19" fmla="*/ 105426 w 1845419"/>
              <a:gd name="connsiteY19" fmla="*/ 295935 h 308038"/>
              <a:gd name="connsiteX20" fmla="*/ 0 w 1845419"/>
              <a:gd name="connsiteY20" fmla="*/ 154019 h 308038"/>
              <a:gd name="connsiteX21" fmla="*/ 1 w 1845419"/>
              <a:gd name="connsiteY21" fmla="*/ 154015 h 308038"/>
              <a:gd name="connsiteX22" fmla="*/ 1 w 1845419"/>
              <a:gd name="connsiteY22" fmla="*/ 1 h 308038"/>
              <a:gd name="connsiteX23" fmla="*/ 172610 w 1845419"/>
              <a:gd name="connsiteY23" fmla="*/ 1 h 30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845419" h="308038">
                <a:moveTo>
                  <a:pt x="172616" y="0"/>
                </a:moveTo>
                <a:lnTo>
                  <a:pt x="172622" y="1"/>
                </a:lnTo>
                <a:lnTo>
                  <a:pt x="1672798" y="1"/>
                </a:lnTo>
                <a:lnTo>
                  <a:pt x="1672803" y="0"/>
                </a:lnTo>
                <a:lnTo>
                  <a:pt x="1672809" y="1"/>
                </a:lnTo>
                <a:lnTo>
                  <a:pt x="1845001" y="1"/>
                </a:lnTo>
                <a:lnTo>
                  <a:pt x="1845001" y="152172"/>
                </a:lnTo>
                <a:lnTo>
                  <a:pt x="1845419" y="154019"/>
                </a:lnTo>
                <a:cubicBezTo>
                  <a:pt x="1845419" y="217816"/>
                  <a:pt x="1801947" y="272553"/>
                  <a:pt x="1739993" y="295935"/>
                </a:cubicBezTo>
                <a:lnTo>
                  <a:pt x="1694976" y="304044"/>
                </a:lnTo>
                <a:lnTo>
                  <a:pt x="1690983" y="308037"/>
                </a:lnTo>
                <a:lnTo>
                  <a:pt x="1672809" y="308037"/>
                </a:lnTo>
                <a:lnTo>
                  <a:pt x="1672803" y="308038"/>
                </a:lnTo>
                <a:lnTo>
                  <a:pt x="1672798" y="308037"/>
                </a:lnTo>
                <a:lnTo>
                  <a:pt x="172622" y="308037"/>
                </a:lnTo>
                <a:lnTo>
                  <a:pt x="172616" y="308038"/>
                </a:lnTo>
                <a:lnTo>
                  <a:pt x="172610" y="308037"/>
                </a:lnTo>
                <a:lnTo>
                  <a:pt x="154019" y="308037"/>
                </a:lnTo>
                <a:lnTo>
                  <a:pt x="149934" y="303952"/>
                </a:lnTo>
                <a:lnTo>
                  <a:pt x="105426" y="295935"/>
                </a:lnTo>
                <a:cubicBezTo>
                  <a:pt x="43472" y="272553"/>
                  <a:pt x="0" y="217816"/>
                  <a:pt x="0" y="154019"/>
                </a:cubicBezTo>
                <a:lnTo>
                  <a:pt x="1" y="154015"/>
                </a:lnTo>
                <a:lnTo>
                  <a:pt x="1" y="1"/>
                </a:lnTo>
                <a:lnTo>
                  <a:pt x="172610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Блок-схема: задержка 14">
            <a:extLst>
              <a:ext uri="{FF2B5EF4-FFF2-40B4-BE49-F238E27FC236}">
                <a16:creationId xmlns:a16="http://schemas.microsoft.com/office/drawing/2014/main" xmlns="" id="{94374B92-9809-7485-D2F9-B72582DA052E}"/>
              </a:ext>
            </a:extLst>
          </p:cNvPr>
          <p:cNvSpPr/>
          <p:nvPr/>
        </p:nvSpPr>
        <p:spPr>
          <a:xfrm rot="5400000">
            <a:off x="1270294" y="2440746"/>
            <a:ext cx="426410" cy="675002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9">
            <a:extLst>
              <a:ext uri="{FF2B5EF4-FFF2-40B4-BE49-F238E27FC236}">
                <a16:creationId xmlns:a16="http://schemas.microsoft.com/office/drawing/2014/main" xmlns="" id="{D6FFE5B3-B4DF-7E75-F9A7-694609FAC8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33603" y="2628351"/>
            <a:ext cx="299791" cy="299791"/>
          </a:xfrm>
          <a:prstGeom prst="rect">
            <a:avLst/>
          </a:prstGeom>
        </p:spPr>
      </p:pic>
      <p:sp>
        <p:nvSpPr>
          <p:cNvPr id="13" name="Прямоугольник 21">
            <a:extLst>
              <a:ext uri="{FF2B5EF4-FFF2-40B4-BE49-F238E27FC236}">
                <a16:creationId xmlns:a16="http://schemas.microsoft.com/office/drawing/2014/main" xmlns="" id="{4CAC8E5D-C0C5-FAE5-CB14-EC032CB469FA}"/>
              </a:ext>
            </a:extLst>
          </p:cNvPr>
          <p:cNvSpPr/>
          <p:nvPr/>
        </p:nvSpPr>
        <p:spPr>
          <a:xfrm>
            <a:off x="609787" y="2928142"/>
            <a:ext cx="16287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любого учебного дня недели (с понедельника по пятницу)</a:t>
            </a:r>
          </a:p>
        </p:txBody>
      </p:sp>
      <p:sp>
        <p:nvSpPr>
          <p:cNvPr id="14" name="Овал 23">
            <a:extLst>
              <a:ext uri="{FF2B5EF4-FFF2-40B4-BE49-F238E27FC236}">
                <a16:creationId xmlns:a16="http://schemas.microsoft.com/office/drawing/2014/main" xmlns="" id="{B05BBB5C-B1A3-6420-B80A-BE3853277CEF}"/>
              </a:ext>
            </a:extLst>
          </p:cNvPr>
          <p:cNvSpPr/>
          <p:nvPr/>
        </p:nvSpPr>
        <p:spPr>
          <a:xfrm>
            <a:off x="5171940" y="4639909"/>
            <a:ext cx="345231" cy="30803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24">
            <a:extLst>
              <a:ext uri="{FF2B5EF4-FFF2-40B4-BE49-F238E27FC236}">
                <a16:creationId xmlns:a16="http://schemas.microsoft.com/office/drawing/2014/main" xmlns="" id="{28BBD682-7014-1C44-C080-157542AA7093}"/>
              </a:ext>
            </a:extLst>
          </p:cNvPr>
          <p:cNvSpPr/>
          <p:nvPr/>
        </p:nvSpPr>
        <p:spPr>
          <a:xfrm>
            <a:off x="3672171" y="4639909"/>
            <a:ext cx="345231" cy="30803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Восьмиугольник 25">
            <a:extLst>
              <a:ext uri="{FF2B5EF4-FFF2-40B4-BE49-F238E27FC236}">
                <a16:creationId xmlns:a16="http://schemas.microsoft.com/office/drawing/2014/main" xmlns="" id="{E924C23A-86F7-C5A5-458C-794A05825759}"/>
              </a:ext>
            </a:extLst>
          </p:cNvPr>
          <p:cNvSpPr/>
          <p:nvPr/>
        </p:nvSpPr>
        <p:spPr>
          <a:xfrm>
            <a:off x="3447171" y="2565042"/>
            <a:ext cx="2295000" cy="2518902"/>
          </a:xfrm>
          <a:prstGeom prst="octagon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олилиния: фигура 56">
            <a:extLst>
              <a:ext uri="{FF2B5EF4-FFF2-40B4-BE49-F238E27FC236}">
                <a16:creationId xmlns:a16="http://schemas.microsoft.com/office/drawing/2014/main" xmlns="" id="{7B3E1943-138F-935F-BFDB-8FFF88FDA475}"/>
              </a:ext>
            </a:extLst>
          </p:cNvPr>
          <p:cNvSpPr/>
          <p:nvPr/>
        </p:nvSpPr>
        <p:spPr>
          <a:xfrm>
            <a:off x="3672170" y="4793927"/>
            <a:ext cx="1845419" cy="308038"/>
          </a:xfrm>
          <a:custGeom>
            <a:avLst/>
            <a:gdLst>
              <a:gd name="connsiteX0" fmla="*/ 172616 w 1845419"/>
              <a:gd name="connsiteY0" fmla="*/ 0 h 308038"/>
              <a:gd name="connsiteX1" fmla="*/ 172621 w 1845419"/>
              <a:gd name="connsiteY1" fmla="*/ 1 h 308038"/>
              <a:gd name="connsiteX2" fmla="*/ 1672798 w 1845419"/>
              <a:gd name="connsiteY2" fmla="*/ 1 h 308038"/>
              <a:gd name="connsiteX3" fmla="*/ 1672803 w 1845419"/>
              <a:gd name="connsiteY3" fmla="*/ 0 h 308038"/>
              <a:gd name="connsiteX4" fmla="*/ 1672809 w 1845419"/>
              <a:gd name="connsiteY4" fmla="*/ 1 h 308038"/>
              <a:gd name="connsiteX5" fmla="*/ 1845001 w 1845419"/>
              <a:gd name="connsiteY5" fmla="*/ 1 h 308038"/>
              <a:gd name="connsiteX6" fmla="*/ 1845001 w 1845419"/>
              <a:gd name="connsiteY6" fmla="*/ 152172 h 308038"/>
              <a:gd name="connsiteX7" fmla="*/ 1845419 w 1845419"/>
              <a:gd name="connsiteY7" fmla="*/ 154019 h 308038"/>
              <a:gd name="connsiteX8" fmla="*/ 1739993 w 1845419"/>
              <a:gd name="connsiteY8" fmla="*/ 295935 h 308038"/>
              <a:gd name="connsiteX9" fmla="*/ 1694977 w 1845419"/>
              <a:gd name="connsiteY9" fmla="*/ 304044 h 308038"/>
              <a:gd name="connsiteX10" fmla="*/ 1690983 w 1845419"/>
              <a:gd name="connsiteY10" fmla="*/ 308037 h 308038"/>
              <a:gd name="connsiteX11" fmla="*/ 1672809 w 1845419"/>
              <a:gd name="connsiteY11" fmla="*/ 308037 h 308038"/>
              <a:gd name="connsiteX12" fmla="*/ 1672803 w 1845419"/>
              <a:gd name="connsiteY12" fmla="*/ 308038 h 308038"/>
              <a:gd name="connsiteX13" fmla="*/ 1672798 w 1845419"/>
              <a:gd name="connsiteY13" fmla="*/ 308037 h 308038"/>
              <a:gd name="connsiteX14" fmla="*/ 172621 w 1845419"/>
              <a:gd name="connsiteY14" fmla="*/ 308037 h 308038"/>
              <a:gd name="connsiteX15" fmla="*/ 172616 w 1845419"/>
              <a:gd name="connsiteY15" fmla="*/ 308038 h 308038"/>
              <a:gd name="connsiteX16" fmla="*/ 172610 w 1845419"/>
              <a:gd name="connsiteY16" fmla="*/ 308037 h 308038"/>
              <a:gd name="connsiteX17" fmla="*/ 154019 w 1845419"/>
              <a:gd name="connsiteY17" fmla="*/ 308037 h 308038"/>
              <a:gd name="connsiteX18" fmla="*/ 149934 w 1845419"/>
              <a:gd name="connsiteY18" fmla="*/ 303952 h 308038"/>
              <a:gd name="connsiteX19" fmla="*/ 105426 w 1845419"/>
              <a:gd name="connsiteY19" fmla="*/ 295935 h 308038"/>
              <a:gd name="connsiteX20" fmla="*/ 0 w 1845419"/>
              <a:gd name="connsiteY20" fmla="*/ 154019 h 308038"/>
              <a:gd name="connsiteX21" fmla="*/ 1 w 1845419"/>
              <a:gd name="connsiteY21" fmla="*/ 154015 h 308038"/>
              <a:gd name="connsiteX22" fmla="*/ 1 w 1845419"/>
              <a:gd name="connsiteY22" fmla="*/ 1 h 308038"/>
              <a:gd name="connsiteX23" fmla="*/ 172610 w 1845419"/>
              <a:gd name="connsiteY23" fmla="*/ 1 h 30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845419" h="308038">
                <a:moveTo>
                  <a:pt x="172616" y="0"/>
                </a:moveTo>
                <a:lnTo>
                  <a:pt x="172621" y="1"/>
                </a:lnTo>
                <a:lnTo>
                  <a:pt x="1672798" y="1"/>
                </a:lnTo>
                <a:lnTo>
                  <a:pt x="1672803" y="0"/>
                </a:lnTo>
                <a:lnTo>
                  <a:pt x="1672809" y="1"/>
                </a:lnTo>
                <a:lnTo>
                  <a:pt x="1845001" y="1"/>
                </a:lnTo>
                <a:lnTo>
                  <a:pt x="1845001" y="152172"/>
                </a:lnTo>
                <a:lnTo>
                  <a:pt x="1845419" y="154019"/>
                </a:lnTo>
                <a:cubicBezTo>
                  <a:pt x="1845419" y="217816"/>
                  <a:pt x="1801948" y="272553"/>
                  <a:pt x="1739993" y="295935"/>
                </a:cubicBezTo>
                <a:lnTo>
                  <a:pt x="1694977" y="304044"/>
                </a:lnTo>
                <a:lnTo>
                  <a:pt x="1690983" y="308037"/>
                </a:lnTo>
                <a:lnTo>
                  <a:pt x="1672809" y="308037"/>
                </a:lnTo>
                <a:lnTo>
                  <a:pt x="1672803" y="308038"/>
                </a:lnTo>
                <a:lnTo>
                  <a:pt x="1672798" y="308037"/>
                </a:lnTo>
                <a:lnTo>
                  <a:pt x="172621" y="308037"/>
                </a:lnTo>
                <a:lnTo>
                  <a:pt x="172616" y="308038"/>
                </a:lnTo>
                <a:lnTo>
                  <a:pt x="172610" y="308037"/>
                </a:lnTo>
                <a:lnTo>
                  <a:pt x="154019" y="308037"/>
                </a:lnTo>
                <a:lnTo>
                  <a:pt x="149934" y="303952"/>
                </a:lnTo>
                <a:lnTo>
                  <a:pt x="105426" y="295935"/>
                </a:lnTo>
                <a:cubicBezTo>
                  <a:pt x="43472" y="272553"/>
                  <a:pt x="0" y="217816"/>
                  <a:pt x="0" y="154019"/>
                </a:cubicBezTo>
                <a:lnTo>
                  <a:pt x="1" y="154015"/>
                </a:lnTo>
                <a:lnTo>
                  <a:pt x="1" y="1"/>
                </a:lnTo>
                <a:lnTo>
                  <a:pt x="17261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8" name="Блок-схема: задержка 29">
            <a:extLst>
              <a:ext uri="{FF2B5EF4-FFF2-40B4-BE49-F238E27FC236}">
                <a16:creationId xmlns:a16="http://schemas.microsoft.com/office/drawing/2014/main" xmlns="" id="{73AD6070-F21A-82AD-C3F9-7A22529FE17E}"/>
              </a:ext>
            </a:extLst>
          </p:cNvPr>
          <p:cNvSpPr/>
          <p:nvPr/>
        </p:nvSpPr>
        <p:spPr>
          <a:xfrm rot="5400000">
            <a:off x="4381465" y="2440746"/>
            <a:ext cx="426410" cy="675002"/>
          </a:xfrm>
          <a:prstGeom prst="flowChartDelay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30">
            <a:extLst>
              <a:ext uri="{FF2B5EF4-FFF2-40B4-BE49-F238E27FC236}">
                <a16:creationId xmlns:a16="http://schemas.microsoft.com/office/drawing/2014/main" xmlns="" id="{C48E6FA3-6375-7D18-F61F-5E6A3827A3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4444774" y="2628351"/>
            <a:ext cx="299791" cy="299791"/>
          </a:xfrm>
          <a:prstGeom prst="rect">
            <a:avLst/>
          </a:prstGeom>
        </p:spPr>
      </p:pic>
      <p:sp>
        <p:nvSpPr>
          <p:cNvPr id="21" name="Прямоугольник 32">
            <a:extLst>
              <a:ext uri="{FF2B5EF4-FFF2-40B4-BE49-F238E27FC236}">
                <a16:creationId xmlns:a16="http://schemas.microsoft.com/office/drawing/2014/main" xmlns="" id="{4E094439-8A5F-A102-E036-D7152FFF569F}"/>
              </a:ext>
            </a:extLst>
          </p:cNvPr>
          <p:cNvSpPr/>
          <p:nvPr/>
        </p:nvSpPr>
        <p:spPr>
          <a:xfrm>
            <a:off x="3778439" y="3191777"/>
            <a:ext cx="16287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внеучебное время</a:t>
            </a:r>
          </a:p>
        </p:txBody>
      </p:sp>
      <p:grpSp>
        <p:nvGrpSpPr>
          <p:cNvPr id="22" name="Группа 60">
            <a:extLst>
              <a:ext uri="{FF2B5EF4-FFF2-40B4-BE49-F238E27FC236}">
                <a16:creationId xmlns:a16="http://schemas.microsoft.com/office/drawing/2014/main" xmlns="" id="{4D4E57EC-667C-1E02-65A1-FA70EAECCF2B}"/>
              </a:ext>
            </a:extLst>
          </p:cNvPr>
          <p:cNvGrpSpPr/>
          <p:nvPr/>
        </p:nvGrpSpPr>
        <p:grpSpPr>
          <a:xfrm>
            <a:off x="6556912" y="2582559"/>
            <a:ext cx="2295000" cy="2536923"/>
            <a:chOff x="6556912" y="2582559"/>
            <a:chExt cx="2295000" cy="2536923"/>
          </a:xfrm>
        </p:grpSpPr>
        <p:sp>
          <p:nvSpPr>
            <p:cNvPr id="23" name="Овал 34">
              <a:extLst>
                <a:ext uri="{FF2B5EF4-FFF2-40B4-BE49-F238E27FC236}">
                  <a16:creationId xmlns:a16="http://schemas.microsoft.com/office/drawing/2014/main" xmlns="" id="{95131A99-3B9D-AA08-EA69-CB2A3BCC2398}"/>
                </a:ext>
              </a:extLst>
            </p:cNvPr>
            <p:cNvSpPr/>
            <p:nvPr/>
          </p:nvSpPr>
          <p:spPr>
            <a:xfrm>
              <a:off x="8281681" y="4657426"/>
              <a:ext cx="345231" cy="3080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35">
              <a:extLst>
                <a:ext uri="{FF2B5EF4-FFF2-40B4-BE49-F238E27FC236}">
                  <a16:creationId xmlns:a16="http://schemas.microsoft.com/office/drawing/2014/main" xmlns="" id="{1B35EB1D-33D9-4F7F-98C9-22083C4A15F8}"/>
                </a:ext>
              </a:extLst>
            </p:cNvPr>
            <p:cNvSpPr/>
            <p:nvPr/>
          </p:nvSpPr>
          <p:spPr>
            <a:xfrm>
              <a:off x="6781912" y="4657426"/>
              <a:ext cx="345231" cy="3080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Восьмиугольник 36">
              <a:extLst>
                <a:ext uri="{FF2B5EF4-FFF2-40B4-BE49-F238E27FC236}">
                  <a16:creationId xmlns:a16="http://schemas.microsoft.com/office/drawing/2014/main" xmlns="" id="{0E8EFD77-47E4-7FB3-8668-51A9A3BBB95E}"/>
                </a:ext>
              </a:extLst>
            </p:cNvPr>
            <p:cNvSpPr/>
            <p:nvPr/>
          </p:nvSpPr>
          <p:spPr>
            <a:xfrm>
              <a:off x="6556912" y="2582559"/>
              <a:ext cx="2295000" cy="2518902"/>
            </a:xfrm>
            <a:prstGeom prst="octagon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Полилиния: фигура 58">
              <a:extLst>
                <a:ext uri="{FF2B5EF4-FFF2-40B4-BE49-F238E27FC236}">
                  <a16:creationId xmlns:a16="http://schemas.microsoft.com/office/drawing/2014/main" xmlns="" id="{30C2F965-F4A6-5900-B5E0-F74E7A4DF4A4}"/>
                </a:ext>
              </a:extLst>
            </p:cNvPr>
            <p:cNvSpPr/>
            <p:nvPr/>
          </p:nvSpPr>
          <p:spPr>
            <a:xfrm>
              <a:off x="6781911" y="4811444"/>
              <a:ext cx="1845419" cy="308038"/>
            </a:xfrm>
            <a:custGeom>
              <a:avLst/>
              <a:gdLst>
                <a:gd name="connsiteX0" fmla="*/ 172616 w 1845419"/>
                <a:gd name="connsiteY0" fmla="*/ 0 h 308038"/>
                <a:gd name="connsiteX1" fmla="*/ 172621 w 1845419"/>
                <a:gd name="connsiteY1" fmla="*/ 1 h 308038"/>
                <a:gd name="connsiteX2" fmla="*/ 1672797 w 1845419"/>
                <a:gd name="connsiteY2" fmla="*/ 1 h 308038"/>
                <a:gd name="connsiteX3" fmla="*/ 1672803 w 1845419"/>
                <a:gd name="connsiteY3" fmla="*/ 0 h 308038"/>
                <a:gd name="connsiteX4" fmla="*/ 1672809 w 1845419"/>
                <a:gd name="connsiteY4" fmla="*/ 1 h 308038"/>
                <a:gd name="connsiteX5" fmla="*/ 1845001 w 1845419"/>
                <a:gd name="connsiteY5" fmla="*/ 1 h 308038"/>
                <a:gd name="connsiteX6" fmla="*/ 1845001 w 1845419"/>
                <a:gd name="connsiteY6" fmla="*/ 152172 h 308038"/>
                <a:gd name="connsiteX7" fmla="*/ 1845419 w 1845419"/>
                <a:gd name="connsiteY7" fmla="*/ 154019 h 308038"/>
                <a:gd name="connsiteX8" fmla="*/ 1739993 w 1845419"/>
                <a:gd name="connsiteY8" fmla="*/ 295935 h 308038"/>
                <a:gd name="connsiteX9" fmla="*/ 1694976 w 1845419"/>
                <a:gd name="connsiteY9" fmla="*/ 304044 h 308038"/>
                <a:gd name="connsiteX10" fmla="*/ 1690983 w 1845419"/>
                <a:gd name="connsiteY10" fmla="*/ 308037 h 308038"/>
                <a:gd name="connsiteX11" fmla="*/ 1672809 w 1845419"/>
                <a:gd name="connsiteY11" fmla="*/ 308037 h 308038"/>
                <a:gd name="connsiteX12" fmla="*/ 1672803 w 1845419"/>
                <a:gd name="connsiteY12" fmla="*/ 308038 h 308038"/>
                <a:gd name="connsiteX13" fmla="*/ 1672797 w 1845419"/>
                <a:gd name="connsiteY13" fmla="*/ 308037 h 308038"/>
                <a:gd name="connsiteX14" fmla="*/ 172621 w 1845419"/>
                <a:gd name="connsiteY14" fmla="*/ 308037 h 308038"/>
                <a:gd name="connsiteX15" fmla="*/ 172616 w 1845419"/>
                <a:gd name="connsiteY15" fmla="*/ 308038 h 308038"/>
                <a:gd name="connsiteX16" fmla="*/ 172610 w 1845419"/>
                <a:gd name="connsiteY16" fmla="*/ 308037 h 308038"/>
                <a:gd name="connsiteX17" fmla="*/ 154019 w 1845419"/>
                <a:gd name="connsiteY17" fmla="*/ 308037 h 308038"/>
                <a:gd name="connsiteX18" fmla="*/ 149934 w 1845419"/>
                <a:gd name="connsiteY18" fmla="*/ 303952 h 308038"/>
                <a:gd name="connsiteX19" fmla="*/ 105426 w 1845419"/>
                <a:gd name="connsiteY19" fmla="*/ 295935 h 308038"/>
                <a:gd name="connsiteX20" fmla="*/ 0 w 1845419"/>
                <a:gd name="connsiteY20" fmla="*/ 154019 h 308038"/>
                <a:gd name="connsiteX21" fmla="*/ 1 w 1845419"/>
                <a:gd name="connsiteY21" fmla="*/ 154015 h 308038"/>
                <a:gd name="connsiteX22" fmla="*/ 1 w 1845419"/>
                <a:gd name="connsiteY22" fmla="*/ 1 h 308038"/>
                <a:gd name="connsiteX23" fmla="*/ 172610 w 1845419"/>
                <a:gd name="connsiteY23" fmla="*/ 1 h 308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45419" h="308038">
                  <a:moveTo>
                    <a:pt x="172616" y="0"/>
                  </a:moveTo>
                  <a:lnTo>
                    <a:pt x="172621" y="1"/>
                  </a:lnTo>
                  <a:lnTo>
                    <a:pt x="1672797" y="1"/>
                  </a:lnTo>
                  <a:lnTo>
                    <a:pt x="1672803" y="0"/>
                  </a:lnTo>
                  <a:lnTo>
                    <a:pt x="1672809" y="1"/>
                  </a:lnTo>
                  <a:lnTo>
                    <a:pt x="1845001" y="1"/>
                  </a:lnTo>
                  <a:lnTo>
                    <a:pt x="1845001" y="152172"/>
                  </a:lnTo>
                  <a:lnTo>
                    <a:pt x="1845419" y="154019"/>
                  </a:lnTo>
                  <a:cubicBezTo>
                    <a:pt x="1845419" y="217816"/>
                    <a:pt x="1801947" y="272553"/>
                    <a:pt x="1739993" y="295935"/>
                  </a:cubicBezTo>
                  <a:lnTo>
                    <a:pt x="1694976" y="304044"/>
                  </a:lnTo>
                  <a:lnTo>
                    <a:pt x="1690983" y="308037"/>
                  </a:lnTo>
                  <a:lnTo>
                    <a:pt x="1672809" y="308037"/>
                  </a:lnTo>
                  <a:lnTo>
                    <a:pt x="1672803" y="308038"/>
                  </a:lnTo>
                  <a:lnTo>
                    <a:pt x="1672797" y="308037"/>
                  </a:lnTo>
                  <a:lnTo>
                    <a:pt x="172621" y="308037"/>
                  </a:lnTo>
                  <a:lnTo>
                    <a:pt x="172616" y="308038"/>
                  </a:lnTo>
                  <a:lnTo>
                    <a:pt x="172610" y="308037"/>
                  </a:lnTo>
                  <a:lnTo>
                    <a:pt x="154019" y="308037"/>
                  </a:lnTo>
                  <a:lnTo>
                    <a:pt x="149934" y="303952"/>
                  </a:lnTo>
                  <a:lnTo>
                    <a:pt x="105426" y="295935"/>
                  </a:lnTo>
                  <a:cubicBezTo>
                    <a:pt x="43471" y="272553"/>
                    <a:pt x="0" y="217816"/>
                    <a:pt x="0" y="154019"/>
                  </a:cubicBezTo>
                  <a:lnTo>
                    <a:pt x="1" y="154015"/>
                  </a:lnTo>
                  <a:lnTo>
                    <a:pt x="1" y="1"/>
                  </a:lnTo>
                  <a:lnTo>
                    <a:pt x="1726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27" name="Блок-схема: задержка 40">
            <a:extLst>
              <a:ext uri="{FF2B5EF4-FFF2-40B4-BE49-F238E27FC236}">
                <a16:creationId xmlns:a16="http://schemas.microsoft.com/office/drawing/2014/main" xmlns="" id="{E4DEEA9F-C73D-499B-E495-F817904C6372}"/>
              </a:ext>
            </a:extLst>
          </p:cNvPr>
          <p:cNvSpPr/>
          <p:nvPr/>
        </p:nvSpPr>
        <p:spPr>
          <a:xfrm rot="5400000">
            <a:off x="7491206" y="2458263"/>
            <a:ext cx="426410" cy="675002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Рисунок 41">
            <a:extLst>
              <a:ext uri="{FF2B5EF4-FFF2-40B4-BE49-F238E27FC236}">
                <a16:creationId xmlns:a16="http://schemas.microsoft.com/office/drawing/2014/main" xmlns="" id="{55A6F9AF-4E75-E678-B767-2D5FD1381E9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7554515" y="2645868"/>
            <a:ext cx="299791" cy="299791"/>
          </a:xfrm>
          <a:prstGeom prst="rect">
            <a:avLst/>
          </a:prstGeom>
        </p:spPr>
      </p:pic>
      <p:sp>
        <p:nvSpPr>
          <p:cNvPr id="30" name="Прямоугольник 43">
            <a:extLst>
              <a:ext uri="{FF2B5EF4-FFF2-40B4-BE49-F238E27FC236}">
                <a16:creationId xmlns:a16="http://schemas.microsoft.com/office/drawing/2014/main" xmlns="" id="{7E3FDE00-B613-90BD-F36C-B7E4C986F0BC}"/>
              </a:ext>
            </a:extLst>
          </p:cNvPr>
          <p:cNvSpPr/>
          <p:nvPr/>
        </p:nvSpPr>
        <p:spPr>
          <a:xfrm>
            <a:off x="6888180" y="3209294"/>
            <a:ext cx="16287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в каникулярный период </a:t>
            </a:r>
          </a:p>
        </p:txBody>
      </p:sp>
      <p:grpSp>
        <p:nvGrpSpPr>
          <p:cNvPr id="31" name="Группа 61">
            <a:extLst>
              <a:ext uri="{FF2B5EF4-FFF2-40B4-BE49-F238E27FC236}">
                <a16:creationId xmlns:a16="http://schemas.microsoft.com/office/drawing/2014/main" xmlns="" id="{B11D1216-ABC1-670C-EFF7-AAD7AB5F8D71}"/>
              </a:ext>
            </a:extLst>
          </p:cNvPr>
          <p:cNvGrpSpPr/>
          <p:nvPr/>
        </p:nvGrpSpPr>
        <p:grpSpPr>
          <a:xfrm>
            <a:off x="9661910" y="2582559"/>
            <a:ext cx="2295000" cy="2536923"/>
            <a:chOff x="9661910" y="2582559"/>
            <a:chExt cx="2295000" cy="2536923"/>
          </a:xfrm>
        </p:grpSpPr>
        <p:sp>
          <p:nvSpPr>
            <p:cNvPr id="32" name="Овал 45">
              <a:extLst>
                <a:ext uri="{FF2B5EF4-FFF2-40B4-BE49-F238E27FC236}">
                  <a16:creationId xmlns:a16="http://schemas.microsoft.com/office/drawing/2014/main" xmlns="" id="{CDCFC051-E695-F37E-769A-5A7F2B470D87}"/>
                </a:ext>
              </a:extLst>
            </p:cNvPr>
            <p:cNvSpPr/>
            <p:nvPr/>
          </p:nvSpPr>
          <p:spPr>
            <a:xfrm>
              <a:off x="11386679" y="4657426"/>
              <a:ext cx="345231" cy="308037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46">
              <a:extLst>
                <a:ext uri="{FF2B5EF4-FFF2-40B4-BE49-F238E27FC236}">
                  <a16:creationId xmlns:a16="http://schemas.microsoft.com/office/drawing/2014/main" xmlns="" id="{6F1BA83F-E2DE-2F70-5989-FF3BC1828B7F}"/>
                </a:ext>
              </a:extLst>
            </p:cNvPr>
            <p:cNvSpPr/>
            <p:nvPr/>
          </p:nvSpPr>
          <p:spPr>
            <a:xfrm>
              <a:off x="9886910" y="4657426"/>
              <a:ext cx="345231" cy="308037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Восьмиугольник 47">
              <a:extLst>
                <a:ext uri="{FF2B5EF4-FFF2-40B4-BE49-F238E27FC236}">
                  <a16:creationId xmlns:a16="http://schemas.microsoft.com/office/drawing/2014/main" xmlns="" id="{DA06D8C8-CDD7-7671-F66F-4B6445D74B9A}"/>
                </a:ext>
              </a:extLst>
            </p:cNvPr>
            <p:cNvSpPr/>
            <p:nvPr/>
          </p:nvSpPr>
          <p:spPr>
            <a:xfrm>
              <a:off x="9661910" y="2582559"/>
              <a:ext cx="2295000" cy="2518902"/>
            </a:xfrm>
            <a:prstGeom prst="octagon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Полилиния: фигура 59">
              <a:extLst>
                <a:ext uri="{FF2B5EF4-FFF2-40B4-BE49-F238E27FC236}">
                  <a16:creationId xmlns:a16="http://schemas.microsoft.com/office/drawing/2014/main" xmlns="" id="{3ECCD706-AD5C-505D-0F22-75C3D0A93DB5}"/>
                </a:ext>
              </a:extLst>
            </p:cNvPr>
            <p:cNvSpPr/>
            <p:nvPr/>
          </p:nvSpPr>
          <p:spPr>
            <a:xfrm>
              <a:off x="9886909" y="4811444"/>
              <a:ext cx="1845419" cy="308038"/>
            </a:xfrm>
            <a:custGeom>
              <a:avLst/>
              <a:gdLst>
                <a:gd name="connsiteX0" fmla="*/ 172616 w 1845419"/>
                <a:gd name="connsiteY0" fmla="*/ 0 h 308038"/>
                <a:gd name="connsiteX1" fmla="*/ 172622 w 1845419"/>
                <a:gd name="connsiteY1" fmla="*/ 1 h 308038"/>
                <a:gd name="connsiteX2" fmla="*/ 1672797 w 1845419"/>
                <a:gd name="connsiteY2" fmla="*/ 1 h 308038"/>
                <a:gd name="connsiteX3" fmla="*/ 1672803 w 1845419"/>
                <a:gd name="connsiteY3" fmla="*/ 0 h 308038"/>
                <a:gd name="connsiteX4" fmla="*/ 1672809 w 1845419"/>
                <a:gd name="connsiteY4" fmla="*/ 1 h 308038"/>
                <a:gd name="connsiteX5" fmla="*/ 1845001 w 1845419"/>
                <a:gd name="connsiteY5" fmla="*/ 1 h 308038"/>
                <a:gd name="connsiteX6" fmla="*/ 1845001 w 1845419"/>
                <a:gd name="connsiteY6" fmla="*/ 152172 h 308038"/>
                <a:gd name="connsiteX7" fmla="*/ 1845419 w 1845419"/>
                <a:gd name="connsiteY7" fmla="*/ 154019 h 308038"/>
                <a:gd name="connsiteX8" fmla="*/ 1739993 w 1845419"/>
                <a:gd name="connsiteY8" fmla="*/ 295935 h 308038"/>
                <a:gd name="connsiteX9" fmla="*/ 1694976 w 1845419"/>
                <a:gd name="connsiteY9" fmla="*/ 304044 h 308038"/>
                <a:gd name="connsiteX10" fmla="*/ 1690983 w 1845419"/>
                <a:gd name="connsiteY10" fmla="*/ 308037 h 308038"/>
                <a:gd name="connsiteX11" fmla="*/ 1672809 w 1845419"/>
                <a:gd name="connsiteY11" fmla="*/ 308037 h 308038"/>
                <a:gd name="connsiteX12" fmla="*/ 1672803 w 1845419"/>
                <a:gd name="connsiteY12" fmla="*/ 308038 h 308038"/>
                <a:gd name="connsiteX13" fmla="*/ 1672797 w 1845419"/>
                <a:gd name="connsiteY13" fmla="*/ 308037 h 308038"/>
                <a:gd name="connsiteX14" fmla="*/ 172622 w 1845419"/>
                <a:gd name="connsiteY14" fmla="*/ 308037 h 308038"/>
                <a:gd name="connsiteX15" fmla="*/ 172616 w 1845419"/>
                <a:gd name="connsiteY15" fmla="*/ 308038 h 308038"/>
                <a:gd name="connsiteX16" fmla="*/ 172610 w 1845419"/>
                <a:gd name="connsiteY16" fmla="*/ 308037 h 308038"/>
                <a:gd name="connsiteX17" fmla="*/ 154019 w 1845419"/>
                <a:gd name="connsiteY17" fmla="*/ 308037 h 308038"/>
                <a:gd name="connsiteX18" fmla="*/ 149934 w 1845419"/>
                <a:gd name="connsiteY18" fmla="*/ 303952 h 308038"/>
                <a:gd name="connsiteX19" fmla="*/ 105426 w 1845419"/>
                <a:gd name="connsiteY19" fmla="*/ 295935 h 308038"/>
                <a:gd name="connsiteX20" fmla="*/ 0 w 1845419"/>
                <a:gd name="connsiteY20" fmla="*/ 154019 h 308038"/>
                <a:gd name="connsiteX21" fmla="*/ 1 w 1845419"/>
                <a:gd name="connsiteY21" fmla="*/ 154015 h 308038"/>
                <a:gd name="connsiteX22" fmla="*/ 1 w 1845419"/>
                <a:gd name="connsiteY22" fmla="*/ 1 h 308038"/>
                <a:gd name="connsiteX23" fmla="*/ 172610 w 1845419"/>
                <a:gd name="connsiteY23" fmla="*/ 1 h 308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45419" h="308038">
                  <a:moveTo>
                    <a:pt x="172616" y="0"/>
                  </a:moveTo>
                  <a:lnTo>
                    <a:pt x="172622" y="1"/>
                  </a:lnTo>
                  <a:lnTo>
                    <a:pt x="1672797" y="1"/>
                  </a:lnTo>
                  <a:lnTo>
                    <a:pt x="1672803" y="0"/>
                  </a:lnTo>
                  <a:lnTo>
                    <a:pt x="1672809" y="1"/>
                  </a:lnTo>
                  <a:lnTo>
                    <a:pt x="1845001" y="1"/>
                  </a:lnTo>
                  <a:lnTo>
                    <a:pt x="1845001" y="152172"/>
                  </a:lnTo>
                  <a:lnTo>
                    <a:pt x="1845419" y="154019"/>
                  </a:lnTo>
                  <a:cubicBezTo>
                    <a:pt x="1845419" y="217816"/>
                    <a:pt x="1801947" y="272553"/>
                    <a:pt x="1739993" y="295935"/>
                  </a:cubicBezTo>
                  <a:lnTo>
                    <a:pt x="1694976" y="304044"/>
                  </a:lnTo>
                  <a:lnTo>
                    <a:pt x="1690983" y="308037"/>
                  </a:lnTo>
                  <a:lnTo>
                    <a:pt x="1672809" y="308037"/>
                  </a:lnTo>
                  <a:lnTo>
                    <a:pt x="1672803" y="308038"/>
                  </a:lnTo>
                  <a:lnTo>
                    <a:pt x="1672797" y="308037"/>
                  </a:lnTo>
                  <a:lnTo>
                    <a:pt x="172622" y="308037"/>
                  </a:lnTo>
                  <a:lnTo>
                    <a:pt x="172616" y="308038"/>
                  </a:lnTo>
                  <a:lnTo>
                    <a:pt x="172610" y="308037"/>
                  </a:lnTo>
                  <a:lnTo>
                    <a:pt x="154019" y="308037"/>
                  </a:lnTo>
                  <a:lnTo>
                    <a:pt x="149934" y="303952"/>
                  </a:lnTo>
                  <a:lnTo>
                    <a:pt x="105426" y="295935"/>
                  </a:lnTo>
                  <a:cubicBezTo>
                    <a:pt x="43472" y="272553"/>
                    <a:pt x="0" y="217816"/>
                    <a:pt x="0" y="154019"/>
                  </a:cubicBezTo>
                  <a:lnTo>
                    <a:pt x="1" y="154015"/>
                  </a:lnTo>
                  <a:lnTo>
                    <a:pt x="1" y="1"/>
                  </a:lnTo>
                  <a:lnTo>
                    <a:pt x="17261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36" name="Блок-схема: задержка 51">
            <a:extLst>
              <a:ext uri="{FF2B5EF4-FFF2-40B4-BE49-F238E27FC236}">
                <a16:creationId xmlns:a16="http://schemas.microsoft.com/office/drawing/2014/main" xmlns="" id="{2393DFEC-2F5A-F3DA-F803-F77C754B2409}"/>
              </a:ext>
            </a:extLst>
          </p:cNvPr>
          <p:cNvSpPr/>
          <p:nvPr/>
        </p:nvSpPr>
        <p:spPr>
          <a:xfrm rot="5400000">
            <a:off x="10596204" y="2458263"/>
            <a:ext cx="426410" cy="675002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7" name="Рисунок 52">
            <a:extLst>
              <a:ext uri="{FF2B5EF4-FFF2-40B4-BE49-F238E27FC236}">
                <a16:creationId xmlns:a16="http://schemas.microsoft.com/office/drawing/2014/main" xmlns="" id="{AE88993E-0782-4269-D441-5BF77057144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/>
        </p:blipFill>
        <p:spPr>
          <a:xfrm>
            <a:off x="10659513" y="2645868"/>
            <a:ext cx="299791" cy="299791"/>
          </a:xfrm>
          <a:prstGeom prst="rect">
            <a:avLst/>
          </a:prstGeom>
        </p:spPr>
      </p:pic>
      <p:sp>
        <p:nvSpPr>
          <p:cNvPr id="39" name="Прямоугольник 54">
            <a:extLst>
              <a:ext uri="{FF2B5EF4-FFF2-40B4-BE49-F238E27FC236}">
                <a16:creationId xmlns:a16="http://schemas.microsoft.com/office/drawing/2014/main" xmlns="" id="{7A19AB28-CB92-0AE8-FF75-8814B835E1B7}"/>
              </a:ext>
            </a:extLst>
          </p:cNvPr>
          <p:cNvSpPr/>
          <p:nvPr/>
        </p:nvSpPr>
        <p:spPr>
          <a:xfrm>
            <a:off x="9993178" y="3209294"/>
            <a:ext cx="16287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Шестой школьный день</a:t>
            </a:r>
          </a:p>
        </p:txBody>
      </p:sp>
      <p:sp>
        <p:nvSpPr>
          <p:cNvPr id="40" name="Прямоугольник 62">
            <a:extLst>
              <a:ext uri="{FF2B5EF4-FFF2-40B4-BE49-F238E27FC236}">
                <a16:creationId xmlns:a16="http://schemas.microsoft.com/office/drawing/2014/main" xmlns="" id="{54A2C4E2-6E92-4E16-63FE-84FAAEBE06C5}"/>
              </a:ext>
            </a:extLst>
          </p:cNvPr>
          <p:cNvSpPr/>
          <p:nvPr/>
        </p:nvSpPr>
        <p:spPr>
          <a:xfrm>
            <a:off x="658857" y="4791985"/>
            <a:ext cx="1628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55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C37EDE-B8FC-4B13-9A9B-03B164474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26574"/>
            <a:ext cx="9597887" cy="1325563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в журналах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55CB51B4-9921-462E-8C2A-1A5BF8AAE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4543" y="1952137"/>
            <a:ext cx="7456714" cy="3952875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классном журнале о проведении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занятия в форме экскурсии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оформляется 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внесенными изменениями в расписание.</a:t>
            </a:r>
          </a:p>
          <a:p>
            <a:pPr marL="0" indent="45720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часов организационно-воспитательной работы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 классном журнале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соответствующего класса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которого организована экскурсия,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трех рабочих дней после посещения экскурсионного объекта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lipboard Checked outline">
            <a:extLst>
              <a:ext uri="{FF2B5EF4-FFF2-40B4-BE49-F238E27FC236}">
                <a16:creationId xmlns:a16="http://schemas.microsoft.com/office/drawing/2014/main" xmlns="" id="{5F749B25-962D-401C-B12B-EB4519253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0" y="2028642"/>
            <a:ext cx="3952875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83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76897B-45A0-49BA-A665-2E8B8F8DB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30231"/>
            <a:ext cx="9597887" cy="1325563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1D6DD1-F9DC-4BFB-967A-DF4ECF92D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45720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УOCO (его заместитель) обязан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с руководителем и заместителем руководителя экскурсии целевой инструктаж о соблюдении мер безопасности учащимися УOCO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последующим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оформлением в журнале регистрации инструктажа.</a:t>
            </a:r>
          </a:p>
        </p:txBody>
      </p:sp>
    </p:spTree>
    <p:extLst>
      <p:ext uri="{BB962C8B-B14F-4D97-AF65-F5344CB8AC3E}">
        <p14:creationId xmlns:p14="http://schemas.microsoft.com/office/powerpoint/2010/main" val="341540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F566B9-EEA1-4650-A976-710EA12AD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513" y="255168"/>
            <a:ext cx="9597887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руководителя экскурсии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8B4684F-9718-41F7-9489-E9C339C74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экскурсии обязан допускать к участию в экскурсиях учащихся с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письменного разрешения их законных представителей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указанием особенностей здоровья при их наличии).</a:t>
            </a:r>
          </a:p>
          <a:p>
            <a:pPr marL="0" indent="457200" algn="just">
              <a:lnSpc>
                <a:spcPct val="100000"/>
              </a:lnSpc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УOCO при автомобильной перевозке группы учащихся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 заблаговременно, но не позднее пяти суток до начала перевозки, представить автомобильному перевозчику утвержденные списки учащихся и лиц, их сопровождающих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списке учащихся должны указываться их фамилии, инициалы и даты рождения.</a:t>
            </a:r>
          </a:p>
        </p:txBody>
      </p:sp>
    </p:spTree>
    <p:extLst>
      <p:ext uri="{BB962C8B-B14F-4D97-AF65-F5344CB8AC3E}">
        <p14:creationId xmlns:p14="http://schemas.microsoft.com/office/powerpoint/2010/main" val="47930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D51F61-054A-4B2C-BBE9-BF75685C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4628"/>
            <a:ext cx="9459685" cy="132201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Экскурсионное обслуживание на территории Республики Беларусь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94A103E-0258-4FDD-AF9A-13BDD54EB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389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Экскурсионное обслуживание на территории Республики Беларусь проводят экскурсоводы и учителя, прошедшие профессиональную аттестацию, подтверждающую квалификацию экскурсоводов.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также имеет возможность провести учебное занятие.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Учитель, выполняющий функции классного руководителя, имеет возможность провести внеучебное мероприятие в форме экскурсии без привлечения экскурсовода.</a:t>
            </a:r>
          </a:p>
        </p:txBody>
      </p:sp>
    </p:spTree>
    <p:extLst>
      <p:ext uri="{BB962C8B-B14F-4D97-AF65-F5344CB8AC3E}">
        <p14:creationId xmlns:p14="http://schemas.microsoft.com/office/powerpoint/2010/main" val="278747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993B13-E9FF-4850-91AB-04DE28C73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229" y="820882"/>
            <a:ext cx="9710058" cy="1041394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оказания туристических услуг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62DE5E9-480C-41DC-A9A3-71478C971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29" y="2106776"/>
            <a:ext cx="10515600" cy="4351338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заказа экскурсии через туристическую организацию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экскурсионное обслуживание осуществляется на основании договора оказания туристических услуг.</a:t>
            </a:r>
          </a:p>
          <a:p>
            <a:pPr marL="0" indent="45720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При формировании группы, состоящей из несовершеннолетних лиц, договор оказания туристических услуг в отношении них могут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заключать законные представители несовершеннолетних или руководитель экскурсии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выдачи законными представителями несовершеннолетних письменного согласия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заключение таких договоров.</a:t>
            </a:r>
          </a:p>
        </p:txBody>
      </p:sp>
    </p:spTree>
    <p:extLst>
      <p:ext uri="{BB962C8B-B14F-4D97-AF65-F5344CB8AC3E}">
        <p14:creationId xmlns:p14="http://schemas.microsoft.com/office/powerpoint/2010/main" val="204911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903885-22FC-44EF-BA9F-0C8CB650C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74268"/>
            <a:ext cx="9752152" cy="1325563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39 Глава 7. Постановления № 523 от 11 августа 2022 года, которым утверждены скорректированные Правила оказания туристических услуг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423CFBC-C3BE-49FB-AABD-135409A66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работник учреждения образования и иных организаций, которым в соответствии с законодательством предоставлено право осуществлять образовательную деятельность, не вправе выступать руководителем туристической группы, состоящей из несовершеннолетних туристов, экскурсантов, если он не является служащим, занятым в организации туризма</a:t>
            </a:r>
          </a:p>
        </p:txBody>
      </p:sp>
    </p:spTree>
    <p:extLst>
      <p:ext uri="{BB962C8B-B14F-4D97-AF65-F5344CB8AC3E}">
        <p14:creationId xmlns:p14="http://schemas.microsoft.com/office/powerpoint/2010/main" val="303597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7F936D-A1BB-4058-80BC-CF2F91799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572E857-0412-45CD-836F-998F40ADA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809" y="2068888"/>
            <a:ext cx="10515600" cy="4612467"/>
          </a:xfrm>
        </p:spPr>
        <p:txBody>
          <a:bodyPr>
            <a:normAutofit/>
          </a:bodyPr>
          <a:lstStyle/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Кодекс Республики Беларусь об образовании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 Республики Беларусь от 11 ноября 2001 г. № 129-3 «О туризме»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Совета Министров Республики Беларусь от 11 августа 2022 № 523 «Об оказании туристических услуг»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Постановления Совета Министров Республики Беларусь от 30 июня 2008 г. № 972 «О некоторых вопросах автомобильных перевозок пассажиров»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Министерства образования Республики Беларусь от 17 июля 2007 г. № 35а «Об утверждении Инструкции об организации участия обучающихся учреждений образования в туристических походах и экскурсиях»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B5D494C9-B589-4E67-9468-39DE928B4B3A}"/>
              </a:ext>
            </a:extLst>
          </p:cNvPr>
          <p:cNvSpPr/>
          <p:nvPr/>
        </p:nvSpPr>
        <p:spPr>
          <a:xfrm>
            <a:off x="2776420" y="25947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B36BE42D-4142-4B83-AFF0-75FD691BC125}"/>
              </a:ext>
            </a:extLst>
          </p:cNvPr>
          <p:cNvSpPr/>
          <p:nvPr/>
        </p:nvSpPr>
        <p:spPr>
          <a:xfrm>
            <a:off x="2681907" y="3395885"/>
            <a:ext cx="5455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51F829AB-489E-4417-BFE9-CAC79D5655DE}"/>
              </a:ext>
            </a:extLst>
          </p:cNvPr>
          <p:cNvSpPr/>
          <p:nvPr/>
        </p:nvSpPr>
        <p:spPr>
          <a:xfrm>
            <a:off x="2872823" y="4417395"/>
            <a:ext cx="5461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16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94717C-F55F-4BA7-B079-EE925C119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875" y="651666"/>
            <a:ext cx="10972800" cy="13255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</a:p>
        </p:txBody>
      </p:sp>
      <p:sp>
        <p:nvSpPr>
          <p:cNvPr id="5" name="Объект 5">
            <a:extLst>
              <a:ext uri="{FF2B5EF4-FFF2-40B4-BE49-F238E27FC236}">
                <a16:creationId xmlns:a16="http://schemas.microsoft.com/office/drawing/2014/main" xmlns="" id="{439F8B9B-12F2-464A-A56A-CEB6DEED8908}"/>
              </a:ext>
            </a:extLst>
          </p:cNvPr>
          <p:cNvSpPr txBox="1">
            <a:spLocks/>
          </p:cNvSpPr>
          <p:nvPr/>
        </p:nvSpPr>
        <p:spPr>
          <a:xfrm>
            <a:off x="464853" y="2373373"/>
            <a:ext cx="10972800" cy="4565571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Совета Министров Республики Беларусь от 8 сентября 2023 года № 589 «О приобретении билетов для учащихся учреждений образования при посещении экскурсий»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 организации  экскурсий  для  учащихся I-XI(ХII) классов учреждений образования от 8 сентября 2023 года, утвержденные заместителем Министра образования Республики Беларусь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*Приложение к методическим рекомендациям по организации экскурсий для   учащихся I–XI(ХII) классов учреждений образования - Перечень экскурсионных объектов, рекомендуемых для посещения обучающимися I–XI классов в рамках проведения учебных и факультативных занятий, внеклассных мероприятий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13800" dirty="0">
              <a:solidFill>
                <a:srgbClr val="AF8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4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94717C-F55F-4BA7-B079-EE925C119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846" y="714010"/>
            <a:ext cx="9393564" cy="110440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Совета Министров Республики Беларусь от 8 сентября 2023 года № 589 «О приобретении билетов для учащихся учреждений образования при посещении экскурсий»</a:t>
            </a:r>
          </a:p>
        </p:txBody>
      </p:sp>
      <p:sp>
        <p:nvSpPr>
          <p:cNvPr id="5" name="Объект 5">
            <a:extLst>
              <a:ext uri="{FF2B5EF4-FFF2-40B4-BE49-F238E27FC236}">
                <a16:creationId xmlns:a16="http://schemas.microsoft.com/office/drawing/2014/main" xmlns="" id="{439F8B9B-12F2-464A-A56A-CEB6DEED8908}"/>
              </a:ext>
            </a:extLst>
          </p:cNvPr>
          <p:cNvSpPr txBox="1">
            <a:spLocks/>
          </p:cNvSpPr>
          <p:nvPr/>
        </p:nvSpPr>
        <p:spPr>
          <a:xfrm>
            <a:off x="737937" y="2015836"/>
            <a:ext cx="10972800" cy="445769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2023/2024 учебном году учреждениям образования, реализующим образовательные программы общего среднего образования, осуществить приобретение билетов при посещении экскурсий (с периодичностью две экскурсии в учебном году) для учащихся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классов в рамках организации образовательного процесса, в том числе в шестой школьный день, за счет средств республиканского или местных бюджетов, предусматриваемых учреждениям образования на их функционирование учредителями. Указанные расходы могут финансироваться за счет иных источников,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запрещенных законодательством. </a:t>
            </a:r>
            <a:endParaRPr lang="ru-RU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4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EB4762-1EE3-4A64-92EC-19CDC80EF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32" y="633070"/>
            <a:ext cx="6521116" cy="1325563"/>
          </a:xfrm>
        </p:spPr>
        <p:txBody>
          <a:bodyPr>
            <a:norm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47B9515-3132-4982-BE1E-5E2674D80020}"/>
              </a:ext>
            </a:extLst>
          </p:cNvPr>
          <p:cNvSpPr/>
          <p:nvPr/>
        </p:nvSpPr>
        <p:spPr>
          <a:xfrm>
            <a:off x="697831" y="2274838"/>
            <a:ext cx="1088857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В целях совершенствования образовательного процесса, формирования у учащихся уважения к культурно-историческому наследию своего народа, событиям в годы Великой Отечественной войны и послевоенный период,  в том числе связанным с геноцидом белорусского народа, а также воспитания патриотизма и активной гражданской позиции</a:t>
            </a:r>
            <a:r>
              <a:rPr lang="ru-RU" sz="24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6133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EB4762-1EE3-4A64-92EC-19CDC80EF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31" y="592283"/>
            <a:ext cx="8294133" cy="1399492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УОСО при организации и проведении экскурсий являются: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47B9515-3132-4982-BE1E-5E2674D80020}"/>
              </a:ext>
            </a:extLst>
          </p:cNvPr>
          <p:cNvSpPr/>
          <p:nvPr/>
        </p:nvSpPr>
        <p:spPr>
          <a:xfrm>
            <a:off x="697831" y="2274838"/>
            <a:ext cx="1088857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гражданственности, патриотизма, национального самосознания, воспитание у учащихся активной гражданской позиции;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уважения к культурно-историческому наследию своего народа, событиям в годы Великой Отечественной войны и в послевоенный период, в том числе связанных с геноцидом белорусского народа;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природных, социально-культурных объектов, историко- культурных ценностей;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нравственной, эстетической и экологической культуры;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здоровья, физическое совершенствование, формирование опыта безопасной жизнедеятельности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167114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2D92D4-720C-479E-901F-0AE44036F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7447"/>
            <a:ext cx="9841833" cy="1140495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термины и их определения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9B323F6-7253-40EC-BD9F-F651E9949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3959"/>
            <a:ext cx="10515600" cy="5040688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(заместитель руководителя) экскурсии – конкретное должностное лицо (учитель, преподающий учебные предметы, учитель, выполняющий функции классного руководителя, руководитель по военно-патриотическому воспитанию), организующее экскурсию, на которое возложена ответственность и контроль за обеспечением безопасности учащихся во время ее проведения; ОБРАТИТЕ ВНИМАНИЕ НЕ РУКОВОДИТЕЛЬ ГРУППЫ. </a:t>
            </a: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туристическое путешествие на период не более 24 часов, а также посещение учащимися, экскурсантами туристических ресурсов под руководством экскурсоводов, гидов-переводчиков, лиц, работающих в организациях, при проведении экскурсий в этих организациях, субъектов туристической деятельности, иных лиц, наделенных правом проведения экскурсий;</a:t>
            </a: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экскурсант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физическое лицо (учащийся), совершающее экскурсию без ночевки в стране (месте) временного пребывания;</a:t>
            </a: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экскурсовод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физическое лицо, обладающее знаниями и профессиональными навыками, необходимыми для проведения экскурсий на белорусском или русском языке;</a:t>
            </a: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экскурсионное обслуживание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деятельность субъектов туристической деятельности, а также иных юридических лиц, физических лиц, в том числе индивидуальных предпринимателей, по подготовке, организации и проведению экскурсий, в том числе с использованием аудиогидов (мобильных сопровождений экскурсий).</a:t>
            </a:r>
          </a:p>
        </p:txBody>
      </p:sp>
    </p:spTree>
    <p:extLst>
      <p:ext uri="{BB962C8B-B14F-4D97-AF65-F5344CB8AC3E}">
        <p14:creationId xmlns:p14="http://schemas.microsoft.com/office/powerpoint/2010/main" val="275099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C5168C-9ED8-46D6-80B3-085097BFE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355" y="680744"/>
            <a:ext cx="9597887" cy="1325563"/>
          </a:xfrm>
        </p:spPr>
        <p:txBody>
          <a:bodyPr>
            <a:norm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BB91C43-07EE-4B92-834B-3FA23FF2B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953" y="2377887"/>
            <a:ext cx="10515600" cy="161168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обязательного посещения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учащимися УOCO экскурсионных объектов –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полугодие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5" name="AutoShape 4" descr="80,616 стоковых иллюстраций по запросу Календарь | Depositphotos">
            <a:extLst>
              <a:ext uri="{FF2B5EF4-FFF2-40B4-BE49-F238E27FC236}">
                <a16:creationId xmlns:a16="http://schemas.microsoft.com/office/drawing/2014/main" xmlns="" id="{5FE45503-6D92-475E-82FA-D4BAD2C3876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62926" y="3276600"/>
            <a:ext cx="2085474" cy="2085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Terminkalender Vektorgrafiken, Cliparts und Illustrationen Kaufen - 123RF">
            <a:extLst>
              <a:ext uri="{FF2B5EF4-FFF2-40B4-BE49-F238E27FC236}">
                <a16:creationId xmlns:a16="http://schemas.microsoft.com/office/drawing/2014/main" xmlns="" id="{837843A2-DFE9-44C0-AAC2-1419F58D90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10200" y="327660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бело-желтый календарь на сиреневом фоне. 15 сентября. вектор. 3d иллюстрация. - настольный календарь stock illustrations">
            <a:extLst>
              <a:ext uri="{FF2B5EF4-FFF2-40B4-BE49-F238E27FC236}">
                <a16:creationId xmlns:a16="http://schemas.microsoft.com/office/drawing/2014/main" xmlns="" id="{76DD1CC2-4943-4698-8F6C-3A4E3D156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198" y="3989575"/>
            <a:ext cx="2552199" cy="255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22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09DBC8-6D38-4748-8B28-06D4E9D58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75409"/>
            <a:ext cx="10218821" cy="126878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экскурсионного объекта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B5C00C-DE68-42DA-8F52-B4DCDB49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36618"/>
            <a:ext cx="9613861" cy="4499264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Экскурсионные объекты определяются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учителем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(учителем, преподающим учебные предметы, или учителем, выполняющим функции классного руководителя)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Перечню туристических объектов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рекомендуемых для посещения учащимися I-XI классов учреждений общего среднего образования, реализующих образовательные программы общего среднего образования, в рамках организации образовательного процесса, в том числе в каникулярный период и шестой школьный день (приложение к Методическим рекомендациям).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65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523</TotalTime>
  <Words>1265</Words>
  <Application>Microsoft Office PowerPoint</Application>
  <PresentationFormat>Произвольный</PresentationFormat>
  <Paragraphs>105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Берлин</vt:lpstr>
      <vt:lpstr>Презентация PowerPoint</vt:lpstr>
      <vt:lpstr>Нормативно-правовая база</vt:lpstr>
      <vt:lpstr>Нормативно-правовая база</vt:lpstr>
      <vt:lpstr>Постановление Совета Министров Республики Беларусь от 8 сентября 2023 года № 589 «О приобретении билетов для учащихся учреждений образования при посещении экскурсий»</vt:lpstr>
      <vt:lpstr>Цель</vt:lpstr>
      <vt:lpstr>Задачи УОСО при организации и проведении экскурсий являются:</vt:lpstr>
      <vt:lpstr>Основные термины и их определения</vt:lpstr>
      <vt:lpstr>Периодичность </vt:lpstr>
      <vt:lpstr>Выбор экскурсионного объекта</vt:lpstr>
      <vt:lpstr>Рекомендованные для посещения туристические объекты  Гродненской области </vt:lpstr>
      <vt:lpstr>Рекомендованные для посещения туристические объекты  Гродненской области </vt:lpstr>
      <vt:lpstr>Решение об организации экскурсии оформляется приказом руководителя УOCO, в котором должны быть отражены:</vt:lpstr>
      <vt:lpstr>Проведение экскурсии может осуществляться</vt:lpstr>
      <vt:lpstr>Записи в журналах</vt:lpstr>
      <vt:lpstr>Инструктаж</vt:lpstr>
      <vt:lpstr>Обязанности руководителя экскурсии</vt:lpstr>
      <vt:lpstr>Экскурсионное обслуживание на территории Республики Беларусь </vt:lpstr>
      <vt:lpstr>Договор оказания туристических услуг</vt:lpstr>
      <vt:lpstr>Статья 39 Глава 7. Постановления № 523 от 11 августа 2022 года, которым утверждены скорректированные Правила оказания туристических услуг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Пользователь Windows</cp:lastModifiedBy>
  <cp:revision>32</cp:revision>
  <dcterms:created xsi:type="dcterms:W3CDTF">2021-05-01T19:08:49Z</dcterms:created>
  <dcterms:modified xsi:type="dcterms:W3CDTF">2023-11-10T06:01:30Z</dcterms:modified>
</cp:coreProperties>
</file>