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97" r:id="rId2"/>
    <p:sldId id="332" r:id="rId3"/>
    <p:sldId id="300" r:id="rId4"/>
    <p:sldId id="323" r:id="rId5"/>
    <p:sldId id="299" r:id="rId6"/>
    <p:sldId id="302" r:id="rId7"/>
    <p:sldId id="324" r:id="rId8"/>
    <p:sldId id="333" r:id="rId9"/>
    <p:sldId id="334" r:id="rId10"/>
    <p:sldId id="326" r:id="rId11"/>
    <p:sldId id="304" r:id="rId12"/>
    <p:sldId id="328" r:id="rId13"/>
    <p:sldId id="329" r:id="rId14"/>
    <p:sldId id="330" r:id="rId15"/>
    <p:sldId id="331" r:id="rId16"/>
    <p:sldId id="310" r:id="rId17"/>
    <p:sldId id="305" r:id="rId18"/>
    <p:sldId id="314" r:id="rId19"/>
    <p:sldId id="335" r:id="rId20"/>
    <p:sldId id="336" r:id="rId21"/>
    <p:sldId id="32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FFFF"/>
    <a:srgbClr val="005DA2"/>
    <a:srgbClr val="FF9933"/>
    <a:srgbClr val="3399FF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3" autoAdjust="0"/>
    <p:restoredTop sz="89134" autoAdjust="0"/>
  </p:normalViewPr>
  <p:slideViewPr>
    <p:cSldViewPr>
      <p:cViewPr varScale="1">
        <p:scale>
          <a:sx n="78" d="100"/>
          <a:sy n="78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4"/>
          <p:cNvSpPr>
            <a:spLocks noChangeArrowheads="1"/>
          </p:cNvSpPr>
          <p:nvPr/>
        </p:nvSpPr>
        <p:spPr bwMode="auto">
          <a:xfrm>
            <a:off x="1908175" y="1993296"/>
            <a:ext cx="630078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приёмы  формирования читательской грамотности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с текстом </a:t>
            </a:r>
          </a:p>
          <a:p>
            <a:pPr algn="ctr" eaLnBrk="0" hangingPunct="0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2087563" y="856456"/>
            <a:ext cx="525621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ГУО «Средняя школа №14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г.Лиды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5544108" y="4172979"/>
            <a:ext cx="3312367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 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ступени общего среднего образования,</a:t>
            </a:r>
          </a:p>
          <a:p>
            <a:pPr eaLnBrk="0" hangingPunct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Мишкинь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Антонина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Брониславовна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80" y="620688"/>
            <a:ext cx="7812020" cy="3024336"/>
          </a:xfrm>
        </p:spPr>
        <p:txBody>
          <a:bodyPr/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 Правила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общественных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памятку по правилам поведения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цирке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-Разработать безопасный маршрут от школы до цирка</a:t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476672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Задание:нарисовать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афишу, опираясь на информацию из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билета  </a:t>
            </a:r>
            <a:endParaRPr lang="ru-RU" sz="24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истратор\Desktop\detsad-883139-14806904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294" r="7112" b="4261"/>
          <a:stretch/>
        </p:blipFill>
        <p:spPr bwMode="auto">
          <a:xfrm>
            <a:off x="359532" y="1844824"/>
            <a:ext cx="3312368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дминистратор\Desktop\5S11k9hlEf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6533" r="8864" b="6784"/>
          <a:stretch/>
        </p:blipFill>
        <p:spPr bwMode="auto">
          <a:xfrm>
            <a:off x="4031940" y="1844824"/>
            <a:ext cx="3935204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0628"/>
            <a:ext cx="7632000" cy="72008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ассовый чек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800708"/>
            <a:ext cx="8316924" cy="4320480"/>
          </a:xfrm>
        </p:spPr>
        <p:txBody>
          <a:bodyPr/>
          <a:lstStyle/>
          <a:p>
            <a:r>
              <a:rPr lang="ru-RU" sz="2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Тема.Многозначные</a:t>
            </a:r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числа</a:t>
            </a:r>
            <a:endParaRPr lang="ru-RU" sz="2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l"/>
            <a:r>
              <a:rPr lang="ru-RU" sz="2400" b="1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Тема.Словарная</a:t>
            </a:r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</a:t>
            </a:r>
          </a:p>
          <a:p>
            <a:pPr algn="l"/>
            <a:r>
              <a:rPr lang="ru-RU" sz="2400" b="1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Тема.Однородные</a:t>
            </a:r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члены </a:t>
            </a:r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sz="2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17" y="800708"/>
            <a:ext cx="2508184" cy="48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e67f754a0852cc3cf320fb7186ff3e355623823a-12491243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6652"/>
            <a:ext cx="6300700" cy="465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0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80" y="224644"/>
            <a:ext cx="8028044" cy="75608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Тема. Животные леса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404" y="728700"/>
            <a:ext cx="848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Пользуясь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полученной информацией, подпишите, какой медведь запечатлён  на каждой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фотографии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04" y="2024844"/>
            <a:ext cx="3733552" cy="17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Характеристика гималайского медвед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444" y="2022672"/>
            <a:ext cx="3702445" cy="17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135" y="4041068"/>
            <a:ext cx="32043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8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548" y="368660"/>
            <a:ext cx="8316076" cy="126014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Подумайте, что отображено на графике. Дайте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графику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</a:t>
            </a:r>
            <a:r>
              <a:rPr lang="ru-RU" sz="2400" i="1" dirty="0">
                <a:solidFill>
                  <a:schemeClr val="tx1"/>
                </a:solidFill>
              </a:rPr>
              <a:t/>
            </a:r>
            <a:br>
              <a:rPr lang="ru-RU" sz="2400" i="1" dirty="0">
                <a:solidFill>
                  <a:schemeClr val="tx1"/>
                </a:solidFill>
              </a:rPr>
            </a:b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utre 1"/>
          <p:cNvPicPr/>
          <p:nvPr/>
        </p:nvPicPr>
        <p:blipFill>
          <a:blip r:embed="rId2" cstate="print"/>
          <a:stretch/>
        </p:blipFill>
        <p:spPr>
          <a:xfrm>
            <a:off x="1331640" y="1232756"/>
            <a:ext cx="62286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Desktop\ТОНИ\2GPfFMOg5pGSNNsYinV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7812867" cy="45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2449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Смешанные (множественные)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тексты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/>
              <a:t>Внутри одного текста информация располагается как в сплошном, так и в </a:t>
            </a:r>
            <a:r>
              <a:rPr lang="ru-RU" sz="2400" b="1" dirty="0" err="1"/>
              <a:t>несплошном</a:t>
            </a:r>
            <a:r>
              <a:rPr lang="ru-RU" sz="2400" b="1" dirty="0"/>
              <a:t> формате. </a:t>
            </a:r>
          </a:p>
          <a:p>
            <a:pPr algn="just"/>
            <a:r>
              <a:rPr lang="ru-RU" sz="2400" b="1" dirty="0"/>
              <a:t>Примеры смешанных текстов: веб-страницы, журнальные статьи.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тексты</a:t>
            </a:r>
          </a:p>
          <a:p>
            <a:pPr algn="just"/>
            <a:r>
              <a:rPr lang="ru-RU" sz="2400" b="1" dirty="0"/>
              <a:t>Тексты, которые созданы независимо друг от друга, имеют независимый смысл, но предложены в одном задании для сравнения или противопоставления.</a:t>
            </a:r>
          </a:p>
          <a:p>
            <a:pPr algn="just"/>
            <a:r>
              <a:rPr lang="ru-RU" sz="2400" b="1" dirty="0" smtClean="0"/>
              <a:t>Примеры </a:t>
            </a:r>
            <a:r>
              <a:rPr lang="ru-RU" sz="2400" b="1" dirty="0"/>
              <a:t>составных текстов: несколько сайтов разных туристических компаний, несколько обложек журналов разной направленности.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исание: https://mdoydetsad3.ru/wp-content/uploads/6/c/7/6c7425ac295915d50c6d7d388dbdda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4087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1b3def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0668"/>
            <a:ext cx="82449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3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656692"/>
            <a:ext cx="8244068" cy="216024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Чтение – ничто;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осмысленное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чтение – кое-что;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чтение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осмысленное и -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прочувственное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совершенство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А.С.Пушкин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ЧГ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600908"/>
            <a:ext cx="525658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9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188640"/>
            <a:ext cx="81009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 rotWithShape="1">
          <a:blip r:embed="rId3" cstate="print"/>
          <a:srcRect l="-2707" r="1"/>
          <a:stretch/>
        </p:blipFill>
        <p:spPr bwMode="auto">
          <a:xfrm>
            <a:off x="323528" y="2996952"/>
            <a:ext cx="820891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31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дминистратор\Desktop\ewalls_ru_213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8" y="296652"/>
            <a:ext cx="3456523" cy="529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дминистратор\Desktop\ewalls_ru_2130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301" r="1839" b="12770"/>
          <a:stretch/>
        </p:blipFill>
        <p:spPr bwMode="auto">
          <a:xfrm>
            <a:off x="3961330" y="302777"/>
            <a:ext cx="3743018" cy="528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6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54729"/>
              </p:ext>
            </p:extLst>
          </p:nvPr>
        </p:nvGraphicFramePr>
        <p:xfrm>
          <a:off x="935038" y="188913"/>
          <a:ext cx="7705725" cy="1871935"/>
        </p:xfrm>
        <a:graphic>
          <a:graphicData uri="http://schemas.openxmlformats.org/drawingml/2006/table">
            <a:tbl>
              <a:tblPr/>
              <a:tblGrid>
                <a:gridCol w="77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19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Функциональная грамотность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способность человека вступать в отношения с внешней средой, быстро адаптироваться и функционировать в ней.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51" name="Rectangle 17"/>
          <p:cNvSpPr>
            <a:spLocks noChangeArrowheads="1"/>
          </p:cNvSpPr>
          <p:nvPr/>
        </p:nvSpPr>
        <p:spPr bwMode="auto">
          <a:xfrm>
            <a:off x="927967" y="2575392"/>
            <a:ext cx="7704137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Читательская грамотность 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848024" cy="7200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Умения, формирующиеся при работе с текстом: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1268760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-найти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извлечь информацию из текста;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-осмыслить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прочитанный текст, оценить и критически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содержащуюся в нём информацию;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-использовать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полученную информацию для решения любого вида задач - от учебных до практических, жизненных;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-сделать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полученной информации соответствующие выводы.</a:t>
            </a:r>
          </a:p>
        </p:txBody>
      </p:sp>
    </p:spTree>
    <p:extLst>
      <p:ext uri="{BB962C8B-B14F-4D97-AF65-F5344CB8AC3E}">
        <p14:creationId xmlns:p14="http://schemas.microsoft.com/office/powerpoint/2010/main" val="23017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i?id=e67f754a0852cc3cf320fb7186ff3e355623823a-12491243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6804756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ChangeArrowheads="1"/>
          </p:cNvSpPr>
          <p:nvPr/>
        </p:nvSpPr>
        <p:spPr bwMode="auto">
          <a:xfrm>
            <a:off x="359532" y="1109487"/>
            <a:ext cx="8784468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8600" algn="ctr"/>
            <a:r>
              <a:rPr lang="ru-RU" sz="2400" b="1" dirty="0" err="1" smtClean="0">
                <a:latin typeface="Times New Roman" pitchFamily="18" charset="0"/>
              </a:rPr>
              <a:t>Несплошные</a:t>
            </a:r>
            <a:r>
              <a:rPr lang="ru-RU" sz="2400" b="1" dirty="0" smtClean="0">
                <a:latin typeface="Times New Roman" pitchFamily="18" charset="0"/>
              </a:rPr>
              <a:t> тексты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3" name="Рисунок 2" descr="https://lh7-rt.googleusercontent.com/docsz/AD_4nXcUyLuyeSbnxOUi_Iif_tl-BD2_NWfIwslTSN8rNB4gNcJisH46l_n-A3DY0NvJl__3BANAyldYkhsUB0bmEkoTSwXtIKgGny3tFAqozKhLTGQ3ITLuPvYDARBxGcrH1exnHTC0eBsAbulC-XuX3K7mL08?key=YSgYL2zlIEvZqR0b8SCp5Hh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686705"/>
            <a:ext cx="2916324" cy="185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писание: https://mdoydetsad3.ru/wp-content/uploads/6/c/7/6c7425ac295915d50c6d7d388dbdda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868" y="1686705"/>
            <a:ext cx="2988332" cy="185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писание: https://vbryanske.com/media/_versions/%D0%BD%D0%BE%D0%B2%D0%BE%D1%81%D1%82%D0%B8_%D0%BE%D1%80%D0%BB%D0%B0/%D1%80%D0%B5%D0%B6%D0%B8%D0%BC-%D0%BD%D0%B0%D1%87%D0%B0%D0%BB%D1%8C%D0%BD%D0%B0%D1%8F-%D1%88%D0%BA%D0%BE%D0%BB%D0%B0_lar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5686" y="3589162"/>
            <a:ext cx="2579572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a65c4c4bab3eb68eb37f3279d1c53a8a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19610" r="5146" b="22541"/>
          <a:stretch/>
        </p:blipFill>
        <p:spPr bwMode="auto">
          <a:xfrm>
            <a:off x="4766117" y="3538045"/>
            <a:ext cx="367474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12676"/>
            <a:ext cx="7343968" cy="936104"/>
          </a:xfrm>
        </p:spPr>
        <p:txBody>
          <a:bodyPr/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Несплошной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текст(билет)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8191" t="7271" r="6544" b="10447"/>
          <a:stretch/>
        </p:blipFill>
        <p:spPr bwMode="auto">
          <a:xfrm>
            <a:off x="1007604" y="1304764"/>
            <a:ext cx="7452828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99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Единицы времени. Календарь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2816932"/>
            <a:ext cx="6400800" cy="1971659"/>
          </a:xfrm>
        </p:spPr>
        <p:txBody>
          <a:bodyPr/>
          <a:lstStyle/>
          <a:p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 группа</a:t>
            </a:r>
          </a:p>
          <a:p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</a:t>
            </a:r>
            <a:r>
              <a:rPr lang="ru-RU" sz="2400" b="1" i="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Многозначные </a:t>
            </a:r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числа. Цена</a:t>
            </a:r>
            <a:r>
              <a:rPr lang="ru-RU" sz="2400" b="1" i="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количество, стоимость </a:t>
            </a:r>
          </a:p>
          <a:p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26483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280072" cy="205222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 Имя существительное. Склонение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имён  существительных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636" y="2672916"/>
            <a:ext cx="6472808" cy="2160100"/>
          </a:xfrm>
        </p:spPr>
        <p:txBody>
          <a:bodyPr/>
          <a:lstStyle/>
          <a:p>
            <a:r>
              <a:rPr lang="ru-RU" sz="2400" b="1" i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 группа</a:t>
            </a:r>
          </a:p>
          <a:p>
            <a:r>
              <a:rPr lang="ru-RU" sz="2400" b="1" i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Тема. Связь </a:t>
            </a:r>
            <a:r>
              <a:rPr lang="ru-RU" sz="2400" b="1" i="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слов в предложении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ssandra"/>
        <a:ea typeface=""/>
        <a:cs typeface="Arial"/>
      </a:majorFont>
      <a:minorFont>
        <a:latin typeface="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294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Unicode MS</vt:lpstr>
      <vt:lpstr>Cassandra</vt:lpstr>
      <vt:lpstr>Times New Roman</vt:lpstr>
      <vt:lpstr>Wingdings</vt:lpstr>
      <vt:lpstr>Wingdings 2</vt:lpstr>
      <vt:lpstr>Тема Office</vt:lpstr>
      <vt:lpstr>Презентация PowerPoint</vt:lpstr>
      <vt:lpstr>Чтение – ничто;                             осмысленное чтение – кое-что;                чтение осмысленное и -                               прочувственное  совершенство                                                              А.С.Пушкин</vt:lpstr>
      <vt:lpstr>Презентация PowerPoint</vt:lpstr>
      <vt:lpstr>Умения, формирующиеся при работе с текстом:</vt:lpstr>
      <vt:lpstr>Презентация PowerPoint</vt:lpstr>
      <vt:lpstr>Презентация PowerPoint</vt:lpstr>
      <vt:lpstr>Несплошной текст(билет)</vt:lpstr>
      <vt:lpstr>1 группа Тема. Единицы времени. Календарь </vt:lpstr>
      <vt:lpstr>1 группа  Тема. Имя существительное. Склонение имён  существительных </vt:lpstr>
      <vt:lpstr>   ОБЖ Тема. Правила поведения в общественных местах  -Составить памятку по правилам поведения в цирке -Разработать безопасный маршрут от школы до цирка </vt:lpstr>
      <vt:lpstr>Презентация PowerPoint</vt:lpstr>
      <vt:lpstr>Кассовый чек</vt:lpstr>
      <vt:lpstr>Презентация PowerPoint</vt:lpstr>
      <vt:lpstr>Тема. Животные леса</vt:lpstr>
      <vt:lpstr>-Подумайте, что отображено на графике. Дайте графику название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Людмила</cp:lastModifiedBy>
  <cp:revision>134</cp:revision>
  <cp:lastPrinted>2024-12-26T12:51:20Z</cp:lastPrinted>
  <dcterms:created xsi:type="dcterms:W3CDTF">2011-07-06T07:21:00Z</dcterms:created>
  <dcterms:modified xsi:type="dcterms:W3CDTF">2025-01-28T18:22:10Z</dcterms:modified>
</cp:coreProperties>
</file>